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56" r:id="rId2"/>
    <p:sldId id="258" r:id="rId3"/>
    <p:sldId id="261" r:id="rId4"/>
    <p:sldId id="262" r:id="rId5"/>
    <p:sldId id="263" r:id="rId6"/>
    <p:sldId id="264" r:id="rId7"/>
    <p:sldId id="269" r:id="rId8"/>
    <p:sldId id="271" r:id="rId9"/>
    <p:sldId id="267" r:id="rId10"/>
    <p:sldId id="268" r:id="rId11"/>
    <p:sldId id="272" r:id="rId12"/>
    <p:sldId id="273" r:id="rId13"/>
    <p:sldId id="274" r:id="rId14"/>
  </p:sldIdLst>
  <p:sldSz cx="10688638" cy="756285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58" d="100"/>
          <a:sy n="58" d="100"/>
        </p:scale>
        <p:origin x="1386" y="78"/>
      </p:cViewPr>
      <p:guideLst>
        <p:guide orient="horz" pos="2382"/>
        <p:guide pos="3366"/>
      </p:guideLst>
    </p:cSldViewPr>
  </p:slideViewPr>
  <p:notesTextViewPr>
    <p:cViewPr>
      <p:scale>
        <a:sx n="100" d="100"/>
        <a:sy n="100" d="100"/>
      </p:scale>
      <p:origin x="0" y="0"/>
    </p:cViewPr>
  </p:notesTextViewPr>
  <p:sorterViewPr>
    <p:cViewPr>
      <p:scale>
        <a:sx n="100" d="100"/>
        <a:sy n="100" d="100"/>
      </p:scale>
      <p:origin x="0" y="-7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952CEC-A241-4CC4-B9ED-1066D33073B7}" type="datetimeFigureOut">
              <a:rPr lang="it-IT" smtClean="0"/>
              <a:t>08/09/2020</a:t>
            </a:fld>
            <a:endParaRPr lang="it-IT"/>
          </a:p>
        </p:txBody>
      </p:sp>
      <p:sp>
        <p:nvSpPr>
          <p:cNvPr id="4" name="Segnaposto immagine diapositiva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52544-0C89-4E08-84A9-02EDBEDCA7F0}" type="slidenum">
              <a:rPr lang="it-IT" smtClean="0"/>
              <a:t>‹N›</a:t>
            </a:fld>
            <a:endParaRPr lang="it-IT"/>
          </a:p>
        </p:txBody>
      </p:sp>
    </p:spTree>
    <p:extLst>
      <p:ext uri="{BB962C8B-B14F-4D97-AF65-F5344CB8AC3E}">
        <p14:creationId xmlns:p14="http://schemas.microsoft.com/office/powerpoint/2010/main" val="3527596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D6552544-0C89-4E08-84A9-02EDBEDCA7F0}" type="slidenum">
              <a:rPr lang="it-IT" smtClean="0"/>
              <a:t>2</a:t>
            </a:fld>
            <a:endParaRPr lang="it-IT"/>
          </a:p>
        </p:txBody>
      </p:sp>
    </p:spTree>
    <p:extLst>
      <p:ext uri="{BB962C8B-B14F-4D97-AF65-F5344CB8AC3E}">
        <p14:creationId xmlns:p14="http://schemas.microsoft.com/office/powerpoint/2010/main" val="2949547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326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1686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611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3923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613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3429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0848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057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874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4736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52544-0C89-4E08-84A9-02EDBEDCA7F0}"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1871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4E26D7-CB3F-4AF6-866F-5371C17EB906}"/>
              </a:ext>
            </a:extLst>
          </p:cNvPr>
          <p:cNvSpPr>
            <a:spLocks noGrp="1"/>
          </p:cNvSpPr>
          <p:nvPr>
            <p:ph type="ctrTitle"/>
          </p:nvPr>
        </p:nvSpPr>
        <p:spPr>
          <a:xfrm>
            <a:off x="1336080" y="1237717"/>
            <a:ext cx="8016479" cy="2632992"/>
          </a:xfrm>
        </p:spPr>
        <p:txBody>
          <a:bodyPr anchor="b"/>
          <a:lstStyle>
            <a:lvl1pPr algn="ctr">
              <a:defRPr sz="526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E80DC51-EC1F-478B-9E12-BE4685E9AE85}"/>
              </a:ext>
            </a:extLst>
          </p:cNvPr>
          <p:cNvSpPr>
            <a:spLocks noGrp="1"/>
          </p:cNvSpPr>
          <p:nvPr>
            <p:ph type="subTitle" idx="1"/>
          </p:nvPr>
        </p:nvSpPr>
        <p:spPr>
          <a:xfrm>
            <a:off x="1336080" y="3972247"/>
            <a:ext cx="8016479" cy="1825938"/>
          </a:xfrm>
        </p:spPr>
        <p:txBody>
          <a:bodyPr/>
          <a:lstStyle>
            <a:lvl1pPr marL="0" indent="0" algn="ctr">
              <a:buNone/>
              <a:defRPr sz="2104"/>
            </a:lvl1pPr>
            <a:lvl2pPr marL="400827" indent="0" algn="ctr">
              <a:buNone/>
              <a:defRPr sz="1753"/>
            </a:lvl2pPr>
            <a:lvl3pPr marL="801654" indent="0" algn="ctr">
              <a:buNone/>
              <a:defRPr sz="1578"/>
            </a:lvl3pPr>
            <a:lvl4pPr marL="1202482" indent="0" algn="ctr">
              <a:buNone/>
              <a:defRPr sz="1403"/>
            </a:lvl4pPr>
            <a:lvl5pPr marL="1603309" indent="0" algn="ctr">
              <a:buNone/>
              <a:defRPr sz="1403"/>
            </a:lvl5pPr>
            <a:lvl6pPr marL="2004136" indent="0" algn="ctr">
              <a:buNone/>
              <a:defRPr sz="1403"/>
            </a:lvl6pPr>
            <a:lvl7pPr marL="2404963" indent="0" algn="ctr">
              <a:buNone/>
              <a:defRPr sz="1403"/>
            </a:lvl7pPr>
            <a:lvl8pPr marL="2805791" indent="0" algn="ctr">
              <a:buNone/>
              <a:defRPr sz="1403"/>
            </a:lvl8pPr>
            <a:lvl9pPr marL="3206618" indent="0" algn="ctr">
              <a:buNone/>
              <a:defRPr sz="1403"/>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40D08A9-84B2-482A-8FEC-E42CA7B516BF}"/>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6BCA38A3-1718-4155-85E1-8E4A247CEB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61A7D7E-C921-4C69-B6A8-D9FB161D24B8}"/>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1016621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4BDC4E0-AB45-4635-AE84-188CA987F57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F3E387B-109F-4B66-BA8D-718DFD072C1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0AC0DEA-5425-43E6-98A3-348CBDA570C5}"/>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9144023D-515B-4A4A-AFEF-C4504B00DD9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A73049B-E899-46D9-8EE7-210084655154}"/>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2827747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D7B45EF7-1A6C-4CA6-A1EA-86323857AF6E}"/>
              </a:ext>
            </a:extLst>
          </p:cNvPr>
          <p:cNvSpPr>
            <a:spLocks noGrp="1"/>
          </p:cNvSpPr>
          <p:nvPr>
            <p:ph type="title" orient="vert"/>
          </p:nvPr>
        </p:nvSpPr>
        <p:spPr>
          <a:xfrm>
            <a:off x="7649056" y="402652"/>
            <a:ext cx="2304738" cy="6409166"/>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8FD73FC-B214-4753-9E36-16E1C4042E19}"/>
              </a:ext>
            </a:extLst>
          </p:cNvPr>
          <p:cNvSpPr>
            <a:spLocks noGrp="1"/>
          </p:cNvSpPr>
          <p:nvPr>
            <p:ph type="body" orient="vert" idx="1"/>
          </p:nvPr>
        </p:nvSpPr>
        <p:spPr>
          <a:xfrm>
            <a:off x="734844" y="402652"/>
            <a:ext cx="6780605" cy="6409166"/>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791235A-8DA8-48A0-9A0C-72C70FF3A90F}"/>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4711FC0B-5F32-4386-AF0E-8CFDE59488D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47E5969-23B9-44F1-B8DB-375A11C6B3E7}"/>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3445817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6D86751-992D-413A-9683-C40037FB222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F29162B-C8F0-4B03-BCAB-486ACAFF8F0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AA48B87-4A18-42AC-8AE1-75F8FE501F3C}"/>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C4AE7728-D62A-4A33-B947-69934F8EF61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7C19443-65AC-4B60-B5E8-F733F5EA1C04}"/>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3713404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A34C60-C76C-4E51-B657-11B80FCBAD0D}"/>
              </a:ext>
            </a:extLst>
          </p:cNvPr>
          <p:cNvSpPr>
            <a:spLocks noGrp="1"/>
          </p:cNvSpPr>
          <p:nvPr>
            <p:ph type="title"/>
          </p:nvPr>
        </p:nvSpPr>
        <p:spPr>
          <a:xfrm>
            <a:off x="729277" y="1885462"/>
            <a:ext cx="9218950" cy="3145935"/>
          </a:xfrm>
        </p:spPr>
        <p:txBody>
          <a:bodyPr anchor="b"/>
          <a:lstStyle>
            <a:lvl1pPr>
              <a:defRPr sz="526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09E1A48-AE83-4DC9-9C91-AA944C9E3554}"/>
              </a:ext>
            </a:extLst>
          </p:cNvPr>
          <p:cNvSpPr>
            <a:spLocks noGrp="1"/>
          </p:cNvSpPr>
          <p:nvPr>
            <p:ph type="body" idx="1"/>
          </p:nvPr>
        </p:nvSpPr>
        <p:spPr>
          <a:xfrm>
            <a:off x="729277" y="5061158"/>
            <a:ext cx="9218950" cy="1654373"/>
          </a:xfrm>
        </p:spPr>
        <p:txBody>
          <a:bodyPr/>
          <a:lstStyle>
            <a:lvl1pPr marL="0" indent="0">
              <a:buNone/>
              <a:defRPr sz="2104">
                <a:solidFill>
                  <a:schemeClr val="tx1">
                    <a:tint val="75000"/>
                  </a:schemeClr>
                </a:solidFill>
              </a:defRPr>
            </a:lvl1pPr>
            <a:lvl2pPr marL="400827" indent="0">
              <a:buNone/>
              <a:defRPr sz="1753">
                <a:solidFill>
                  <a:schemeClr val="tx1">
                    <a:tint val="75000"/>
                  </a:schemeClr>
                </a:solidFill>
              </a:defRPr>
            </a:lvl2pPr>
            <a:lvl3pPr marL="801654" indent="0">
              <a:buNone/>
              <a:defRPr sz="1578">
                <a:solidFill>
                  <a:schemeClr val="tx1">
                    <a:tint val="75000"/>
                  </a:schemeClr>
                </a:solidFill>
              </a:defRPr>
            </a:lvl3pPr>
            <a:lvl4pPr marL="1202482" indent="0">
              <a:buNone/>
              <a:defRPr sz="1403">
                <a:solidFill>
                  <a:schemeClr val="tx1">
                    <a:tint val="75000"/>
                  </a:schemeClr>
                </a:solidFill>
              </a:defRPr>
            </a:lvl4pPr>
            <a:lvl5pPr marL="1603309" indent="0">
              <a:buNone/>
              <a:defRPr sz="1403">
                <a:solidFill>
                  <a:schemeClr val="tx1">
                    <a:tint val="75000"/>
                  </a:schemeClr>
                </a:solidFill>
              </a:defRPr>
            </a:lvl5pPr>
            <a:lvl6pPr marL="2004136" indent="0">
              <a:buNone/>
              <a:defRPr sz="1403">
                <a:solidFill>
                  <a:schemeClr val="tx1">
                    <a:tint val="75000"/>
                  </a:schemeClr>
                </a:solidFill>
              </a:defRPr>
            </a:lvl6pPr>
            <a:lvl7pPr marL="2404963" indent="0">
              <a:buNone/>
              <a:defRPr sz="1403">
                <a:solidFill>
                  <a:schemeClr val="tx1">
                    <a:tint val="75000"/>
                  </a:schemeClr>
                </a:solidFill>
              </a:defRPr>
            </a:lvl7pPr>
            <a:lvl8pPr marL="2805791" indent="0">
              <a:buNone/>
              <a:defRPr sz="1403">
                <a:solidFill>
                  <a:schemeClr val="tx1">
                    <a:tint val="75000"/>
                  </a:schemeClr>
                </a:solidFill>
              </a:defRPr>
            </a:lvl8pPr>
            <a:lvl9pPr marL="3206618" indent="0">
              <a:buNone/>
              <a:defRPr sz="1403">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881B594E-4441-4595-9D51-B32FAE4294AC}"/>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81C7444A-5216-4B98-AB05-7C0DF1767BD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0C21563-5683-49BE-94CA-EAE5CC886A61}"/>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977839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C55121D-A857-4A66-A350-F19E8EFCED2F}"/>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999E58A-AAB2-4E3E-BD70-2592BF03B37F}"/>
              </a:ext>
            </a:extLst>
          </p:cNvPr>
          <p:cNvSpPr>
            <a:spLocks noGrp="1"/>
          </p:cNvSpPr>
          <p:nvPr>
            <p:ph sz="half" idx="1"/>
          </p:nvPr>
        </p:nvSpPr>
        <p:spPr>
          <a:xfrm>
            <a:off x="734844" y="2013259"/>
            <a:ext cx="4542671" cy="479855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E2E70A7-8472-45E1-B47F-ECF6815CB508}"/>
              </a:ext>
            </a:extLst>
          </p:cNvPr>
          <p:cNvSpPr>
            <a:spLocks noGrp="1"/>
          </p:cNvSpPr>
          <p:nvPr>
            <p:ph sz="half" idx="2"/>
          </p:nvPr>
        </p:nvSpPr>
        <p:spPr>
          <a:xfrm>
            <a:off x="5411123" y="2013259"/>
            <a:ext cx="4542671" cy="479855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6912EA1-3F78-4231-B799-D9CCD42C1855}"/>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6" name="Segnaposto piè di pagina 5">
            <a:extLst>
              <a:ext uri="{FF2B5EF4-FFF2-40B4-BE49-F238E27FC236}">
                <a16:creationId xmlns:a16="http://schemas.microsoft.com/office/drawing/2014/main" id="{1C2FD7B0-7876-4E56-8268-0636A496026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4E004CF-9032-4E64-8D0A-E598A438F785}"/>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1242685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B6F5B5-CBC1-4CAF-8B71-8FE8E8B44670}"/>
              </a:ext>
            </a:extLst>
          </p:cNvPr>
          <p:cNvSpPr>
            <a:spLocks noGrp="1"/>
          </p:cNvSpPr>
          <p:nvPr>
            <p:ph type="title"/>
          </p:nvPr>
        </p:nvSpPr>
        <p:spPr>
          <a:xfrm>
            <a:off x="736236" y="402652"/>
            <a:ext cx="9218950" cy="1461801"/>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AEAAEA95-0C71-4AEC-BE66-D81294C01F29}"/>
              </a:ext>
            </a:extLst>
          </p:cNvPr>
          <p:cNvSpPr>
            <a:spLocks noGrp="1"/>
          </p:cNvSpPr>
          <p:nvPr>
            <p:ph type="body" idx="1"/>
          </p:nvPr>
        </p:nvSpPr>
        <p:spPr>
          <a:xfrm>
            <a:off x="736237" y="1853949"/>
            <a:ext cx="4521794" cy="908592"/>
          </a:xfrm>
        </p:spPr>
        <p:txBody>
          <a:bodyPr anchor="b"/>
          <a:lstStyle>
            <a:lvl1pPr marL="0" indent="0">
              <a:buNone/>
              <a:defRPr sz="2104" b="1"/>
            </a:lvl1pPr>
            <a:lvl2pPr marL="400827" indent="0">
              <a:buNone/>
              <a:defRPr sz="1753" b="1"/>
            </a:lvl2pPr>
            <a:lvl3pPr marL="801654" indent="0">
              <a:buNone/>
              <a:defRPr sz="1578" b="1"/>
            </a:lvl3pPr>
            <a:lvl4pPr marL="1202482" indent="0">
              <a:buNone/>
              <a:defRPr sz="1403" b="1"/>
            </a:lvl4pPr>
            <a:lvl5pPr marL="1603309" indent="0">
              <a:buNone/>
              <a:defRPr sz="1403" b="1"/>
            </a:lvl5pPr>
            <a:lvl6pPr marL="2004136" indent="0">
              <a:buNone/>
              <a:defRPr sz="1403" b="1"/>
            </a:lvl6pPr>
            <a:lvl7pPr marL="2404963" indent="0">
              <a:buNone/>
              <a:defRPr sz="1403" b="1"/>
            </a:lvl7pPr>
            <a:lvl8pPr marL="2805791" indent="0">
              <a:buNone/>
              <a:defRPr sz="1403" b="1"/>
            </a:lvl8pPr>
            <a:lvl9pPr marL="3206618" indent="0">
              <a:buNone/>
              <a:defRPr sz="1403"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DAE4070-D96B-4F32-9C8F-E315C1373F73}"/>
              </a:ext>
            </a:extLst>
          </p:cNvPr>
          <p:cNvSpPr>
            <a:spLocks noGrp="1"/>
          </p:cNvSpPr>
          <p:nvPr>
            <p:ph sz="half" idx="2"/>
          </p:nvPr>
        </p:nvSpPr>
        <p:spPr>
          <a:xfrm>
            <a:off x="736237" y="2762541"/>
            <a:ext cx="4521794" cy="406328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59F5DBB-7037-414B-AFAF-FFFBC4E6465E}"/>
              </a:ext>
            </a:extLst>
          </p:cNvPr>
          <p:cNvSpPr>
            <a:spLocks noGrp="1"/>
          </p:cNvSpPr>
          <p:nvPr>
            <p:ph type="body" sz="quarter" idx="3"/>
          </p:nvPr>
        </p:nvSpPr>
        <p:spPr>
          <a:xfrm>
            <a:off x="5411123" y="1853949"/>
            <a:ext cx="4544063" cy="908592"/>
          </a:xfrm>
        </p:spPr>
        <p:txBody>
          <a:bodyPr anchor="b"/>
          <a:lstStyle>
            <a:lvl1pPr marL="0" indent="0">
              <a:buNone/>
              <a:defRPr sz="2104" b="1"/>
            </a:lvl1pPr>
            <a:lvl2pPr marL="400827" indent="0">
              <a:buNone/>
              <a:defRPr sz="1753" b="1"/>
            </a:lvl2pPr>
            <a:lvl3pPr marL="801654" indent="0">
              <a:buNone/>
              <a:defRPr sz="1578" b="1"/>
            </a:lvl3pPr>
            <a:lvl4pPr marL="1202482" indent="0">
              <a:buNone/>
              <a:defRPr sz="1403" b="1"/>
            </a:lvl4pPr>
            <a:lvl5pPr marL="1603309" indent="0">
              <a:buNone/>
              <a:defRPr sz="1403" b="1"/>
            </a:lvl5pPr>
            <a:lvl6pPr marL="2004136" indent="0">
              <a:buNone/>
              <a:defRPr sz="1403" b="1"/>
            </a:lvl6pPr>
            <a:lvl7pPr marL="2404963" indent="0">
              <a:buNone/>
              <a:defRPr sz="1403" b="1"/>
            </a:lvl7pPr>
            <a:lvl8pPr marL="2805791" indent="0">
              <a:buNone/>
              <a:defRPr sz="1403" b="1"/>
            </a:lvl8pPr>
            <a:lvl9pPr marL="3206618" indent="0">
              <a:buNone/>
              <a:defRPr sz="1403"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865C91D8-0509-462C-8085-069FA9BE89B2}"/>
              </a:ext>
            </a:extLst>
          </p:cNvPr>
          <p:cNvSpPr>
            <a:spLocks noGrp="1"/>
          </p:cNvSpPr>
          <p:nvPr>
            <p:ph sz="quarter" idx="4"/>
          </p:nvPr>
        </p:nvSpPr>
        <p:spPr>
          <a:xfrm>
            <a:off x="5411123" y="2762541"/>
            <a:ext cx="4544063" cy="406328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C41A83EA-5AB9-462E-8367-B617948D8DED}"/>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8" name="Segnaposto piè di pagina 7">
            <a:extLst>
              <a:ext uri="{FF2B5EF4-FFF2-40B4-BE49-F238E27FC236}">
                <a16:creationId xmlns:a16="http://schemas.microsoft.com/office/drawing/2014/main" id="{A31DF74E-97CA-488A-8495-806CCE5BA93B}"/>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16A2D6F3-6F1A-4859-BD6E-DAC0040E9697}"/>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3707552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AAB33BC-D6AD-48F7-8BF8-2F505399340B}"/>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C2931504-287C-4780-83A0-1B640C0E3D8D}"/>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4" name="Segnaposto piè di pagina 3">
            <a:extLst>
              <a:ext uri="{FF2B5EF4-FFF2-40B4-BE49-F238E27FC236}">
                <a16:creationId xmlns:a16="http://schemas.microsoft.com/office/drawing/2014/main" id="{3CAD6744-B1DE-416D-90F9-F73E6D1B831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C8FF560-AF47-45EE-A025-D05EA0308FFC}"/>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372005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CA02C79-0299-4EBF-B390-DF753DA11C26}"/>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3" name="Segnaposto piè di pagina 2">
            <a:extLst>
              <a:ext uri="{FF2B5EF4-FFF2-40B4-BE49-F238E27FC236}">
                <a16:creationId xmlns:a16="http://schemas.microsoft.com/office/drawing/2014/main" id="{E35D911B-FD1D-42B5-B7B7-AC2834FD0713}"/>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DD7F36FB-41DB-4E1B-8B3F-E8BC68E909C7}"/>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2130978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322076-A761-4EAA-B96A-2F0D0596C504}"/>
              </a:ext>
            </a:extLst>
          </p:cNvPr>
          <p:cNvSpPr>
            <a:spLocks noGrp="1"/>
          </p:cNvSpPr>
          <p:nvPr>
            <p:ph type="title"/>
          </p:nvPr>
        </p:nvSpPr>
        <p:spPr>
          <a:xfrm>
            <a:off x="736236" y="504190"/>
            <a:ext cx="3447364" cy="1764665"/>
          </a:xfrm>
        </p:spPr>
        <p:txBody>
          <a:bodyPr anchor="b"/>
          <a:lstStyle>
            <a:lvl1pPr>
              <a:defRPr sz="2805"/>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A881EDD-22D5-4555-9BB3-8F9C73F26EF2}"/>
              </a:ext>
            </a:extLst>
          </p:cNvPr>
          <p:cNvSpPr>
            <a:spLocks noGrp="1"/>
          </p:cNvSpPr>
          <p:nvPr>
            <p:ph idx="1"/>
          </p:nvPr>
        </p:nvSpPr>
        <p:spPr>
          <a:xfrm>
            <a:off x="4544063" y="1088911"/>
            <a:ext cx="5411123" cy="5374525"/>
          </a:xfrm>
        </p:spPr>
        <p:txBody>
          <a:bodyPr/>
          <a:lstStyle>
            <a:lvl1pPr>
              <a:defRPr sz="2805"/>
            </a:lvl1pPr>
            <a:lvl2pPr>
              <a:defRPr sz="2455"/>
            </a:lvl2pPr>
            <a:lvl3pPr>
              <a:defRPr sz="2104"/>
            </a:lvl3pPr>
            <a:lvl4pPr>
              <a:defRPr sz="1753"/>
            </a:lvl4pPr>
            <a:lvl5pPr>
              <a:defRPr sz="1753"/>
            </a:lvl5pPr>
            <a:lvl6pPr>
              <a:defRPr sz="1753"/>
            </a:lvl6pPr>
            <a:lvl7pPr>
              <a:defRPr sz="1753"/>
            </a:lvl7pPr>
            <a:lvl8pPr>
              <a:defRPr sz="1753"/>
            </a:lvl8pPr>
            <a:lvl9pPr>
              <a:defRPr sz="1753"/>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84A4E736-EAFF-4998-AD2A-14379854E5A3}"/>
              </a:ext>
            </a:extLst>
          </p:cNvPr>
          <p:cNvSpPr>
            <a:spLocks noGrp="1"/>
          </p:cNvSpPr>
          <p:nvPr>
            <p:ph type="body" sz="half" idx="2"/>
          </p:nvPr>
        </p:nvSpPr>
        <p:spPr>
          <a:xfrm>
            <a:off x="736236" y="2268855"/>
            <a:ext cx="3447364" cy="4203335"/>
          </a:xfrm>
        </p:spPr>
        <p:txBody>
          <a:bodyPr/>
          <a:lstStyle>
            <a:lvl1pPr marL="0" indent="0">
              <a:buNone/>
              <a:defRPr sz="1403"/>
            </a:lvl1pPr>
            <a:lvl2pPr marL="400827" indent="0">
              <a:buNone/>
              <a:defRPr sz="1227"/>
            </a:lvl2pPr>
            <a:lvl3pPr marL="801654" indent="0">
              <a:buNone/>
              <a:defRPr sz="1052"/>
            </a:lvl3pPr>
            <a:lvl4pPr marL="1202482" indent="0">
              <a:buNone/>
              <a:defRPr sz="877"/>
            </a:lvl4pPr>
            <a:lvl5pPr marL="1603309" indent="0">
              <a:buNone/>
              <a:defRPr sz="877"/>
            </a:lvl5pPr>
            <a:lvl6pPr marL="2004136" indent="0">
              <a:buNone/>
              <a:defRPr sz="877"/>
            </a:lvl6pPr>
            <a:lvl7pPr marL="2404963" indent="0">
              <a:buNone/>
              <a:defRPr sz="877"/>
            </a:lvl7pPr>
            <a:lvl8pPr marL="2805791" indent="0">
              <a:buNone/>
              <a:defRPr sz="877"/>
            </a:lvl8pPr>
            <a:lvl9pPr marL="3206618" indent="0">
              <a:buNone/>
              <a:defRPr sz="877"/>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F851075-D6A4-4DAD-86B1-1F17FD59663A}"/>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6" name="Segnaposto piè di pagina 5">
            <a:extLst>
              <a:ext uri="{FF2B5EF4-FFF2-40B4-BE49-F238E27FC236}">
                <a16:creationId xmlns:a16="http://schemas.microsoft.com/office/drawing/2014/main" id="{3CA089DC-83C4-4946-B635-E31B0A046B8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1176CC9-BCA7-4861-AA26-143647CD20C3}"/>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3932574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A5B950-4ACB-45CF-89C7-D4AB9EA80091}"/>
              </a:ext>
            </a:extLst>
          </p:cNvPr>
          <p:cNvSpPr>
            <a:spLocks noGrp="1"/>
          </p:cNvSpPr>
          <p:nvPr>
            <p:ph type="title"/>
          </p:nvPr>
        </p:nvSpPr>
        <p:spPr>
          <a:xfrm>
            <a:off x="736236" y="504190"/>
            <a:ext cx="3447364" cy="1764665"/>
          </a:xfrm>
        </p:spPr>
        <p:txBody>
          <a:bodyPr anchor="b"/>
          <a:lstStyle>
            <a:lvl1pPr>
              <a:defRPr sz="2805"/>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13B1BE21-8DF9-4545-86FD-18AE0B138E52}"/>
              </a:ext>
            </a:extLst>
          </p:cNvPr>
          <p:cNvSpPr>
            <a:spLocks noGrp="1"/>
          </p:cNvSpPr>
          <p:nvPr>
            <p:ph type="pic" idx="1"/>
          </p:nvPr>
        </p:nvSpPr>
        <p:spPr>
          <a:xfrm>
            <a:off x="4544063" y="1088911"/>
            <a:ext cx="5411123" cy="5374525"/>
          </a:xfrm>
        </p:spPr>
        <p:txBody>
          <a:bodyPr/>
          <a:lstStyle>
            <a:lvl1pPr marL="0" indent="0">
              <a:buNone/>
              <a:defRPr sz="2805"/>
            </a:lvl1pPr>
            <a:lvl2pPr marL="400827" indent="0">
              <a:buNone/>
              <a:defRPr sz="2455"/>
            </a:lvl2pPr>
            <a:lvl3pPr marL="801654" indent="0">
              <a:buNone/>
              <a:defRPr sz="2104"/>
            </a:lvl3pPr>
            <a:lvl4pPr marL="1202482" indent="0">
              <a:buNone/>
              <a:defRPr sz="1753"/>
            </a:lvl4pPr>
            <a:lvl5pPr marL="1603309" indent="0">
              <a:buNone/>
              <a:defRPr sz="1753"/>
            </a:lvl5pPr>
            <a:lvl6pPr marL="2004136" indent="0">
              <a:buNone/>
              <a:defRPr sz="1753"/>
            </a:lvl6pPr>
            <a:lvl7pPr marL="2404963" indent="0">
              <a:buNone/>
              <a:defRPr sz="1753"/>
            </a:lvl7pPr>
            <a:lvl8pPr marL="2805791" indent="0">
              <a:buNone/>
              <a:defRPr sz="1753"/>
            </a:lvl8pPr>
            <a:lvl9pPr marL="3206618" indent="0">
              <a:buNone/>
              <a:defRPr sz="1753"/>
            </a:lvl9pPr>
          </a:lstStyle>
          <a:p>
            <a:endParaRPr lang="it-IT"/>
          </a:p>
        </p:txBody>
      </p:sp>
      <p:sp>
        <p:nvSpPr>
          <p:cNvPr id="4" name="Segnaposto testo 3">
            <a:extLst>
              <a:ext uri="{FF2B5EF4-FFF2-40B4-BE49-F238E27FC236}">
                <a16:creationId xmlns:a16="http://schemas.microsoft.com/office/drawing/2014/main" id="{152A0243-4432-4A91-A8B5-5122ABD97F75}"/>
              </a:ext>
            </a:extLst>
          </p:cNvPr>
          <p:cNvSpPr>
            <a:spLocks noGrp="1"/>
          </p:cNvSpPr>
          <p:nvPr>
            <p:ph type="body" sz="half" idx="2"/>
          </p:nvPr>
        </p:nvSpPr>
        <p:spPr>
          <a:xfrm>
            <a:off x="736236" y="2268855"/>
            <a:ext cx="3447364" cy="4203335"/>
          </a:xfrm>
        </p:spPr>
        <p:txBody>
          <a:bodyPr/>
          <a:lstStyle>
            <a:lvl1pPr marL="0" indent="0">
              <a:buNone/>
              <a:defRPr sz="1403"/>
            </a:lvl1pPr>
            <a:lvl2pPr marL="400827" indent="0">
              <a:buNone/>
              <a:defRPr sz="1227"/>
            </a:lvl2pPr>
            <a:lvl3pPr marL="801654" indent="0">
              <a:buNone/>
              <a:defRPr sz="1052"/>
            </a:lvl3pPr>
            <a:lvl4pPr marL="1202482" indent="0">
              <a:buNone/>
              <a:defRPr sz="877"/>
            </a:lvl4pPr>
            <a:lvl5pPr marL="1603309" indent="0">
              <a:buNone/>
              <a:defRPr sz="877"/>
            </a:lvl5pPr>
            <a:lvl6pPr marL="2004136" indent="0">
              <a:buNone/>
              <a:defRPr sz="877"/>
            </a:lvl6pPr>
            <a:lvl7pPr marL="2404963" indent="0">
              <a:buNone/>
              <a:defRPr sz="877"/>
            </a:lvl7pPr>
            <a:lvl8pPr marL="2805791" indent="0">
              <a:buNone/>
              <a:defRPr sz="877"/>
            </a:lvl8pPr>
            <a:lvl9pPr marL="3206618" indent="0">
              <a:buNone/>
              <a:defRPr sz="877"/>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CC7D094D-1574-47B3-A302-E40A4FA67E37}"/>
              </a:ext>
            </a:extLst>
          </p:cNvPr>
          <p:cNvSpPr>
            <a:spLocks noGrp="1"/>
          </p:cNvSpPr>
          <p:nvPr>
            <p:ph type="dt" sz="half" idx="10"/>
          </p:nvPr>
        </p:nvSpPr>
        <p:spPr/>
        <p:txBody>
          <a:bodyPr/>
          <a:lstStyle/>
          <a:p>
            <a:fld id="{F57DF48E-1C26-554B-B2BE-C98D3F900EB0}" type="datetimeFigureOut">
              <a:rPr lang="it-IT" smtClean="0"/>
              <a:t>08/09/2020</a:t>
            </a:fld>
            <a:endParaRPr lang="it-IT"/>
          </a:p>
        </p:txBody>
      </p:sp>
      <p:sp>
        <p:nvSpPr>
          <p:cNvPr id="6" name="Segnaposto piè di pagina 5">
            <a:extLst>
              <a:ext uri="{FF2B5EF4-FFF2-40B4-BE49-F238E27FC236}">
                <a16:creationId xmlns:a16="http://schemas.microsoft.com/office/drawing/2014/main" id="{0CD28649-3D25-47CC-A999-DA1283A9BC3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F26D5049-918F-4140-BFAB-9F14019E11C5}"/>
              </a:ext>
            </a:extLst>
          </p:cNvPr>
          <p:cNvSpPr>
            <a:spLocks noGrp="1"/>
          </p:cNvSpPr>
          <p:nvPr>
            <p:ph type="sldNum" sz="quarter" idx="12"/>
          </p:nvPr>
        </p:nvSpPr>
        <p:spPr/>
        <p:txBody>
          <a:bodyPr/>
          <a:lstStyle/>
          <a:p>
            <a:fld id="{643AE71B-6149-9E41-A7A0-EBF5D8819475}" type="slidenum">
              <a:rPr lang="it-IT" smtClean="0"/>
              <a:t>‹N›</a:t>
            </a:fld>
            <a:endParaRPr lang="it-IT"/>
          </a:p>
        </p:txBody>
      </p:sp>
    </p:spTree>
    <p:extLst>
      <p:ext uri="{BB962C8B-B14F-4D97-AF65-F5344CB8AC3E}">
        <p14:creationId xmlns:p14="http://schemas.microsoft.com/office/powerpoint/2010/main" val="1142987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3EA3D241-636B-4BA6-9794-BD6E67482EE3}"/>
              </a:ext>
            </a:extLst>
          </p:cNvPr>
          <p:cNvSpPr>
            <a:spLocks noGrp="1"/>
          </p:cNvSpPr>
          <p:nvPr>
            <p:ph type="title"/>
          </p:nvPr>
        </p:nvSpPr>
        <p:spPr>
          <a:xfrm>
            <a:off x="734844" y="402652"/>
            <a:ext cx="9218950" cy="1461801"/>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DC9E2475-32CE-4385-BDBC-D9C9A495DB74}"/>
              </a:ext>
            </a:extLst>
          </p:cNvPr>
          <p:cNvSpPr>
            <a:spLocks noGrp="1"/>
          </p:cNvSpPr>
          <p:nvPr>
            <p:ph type="body" idx="1"/>
          </p:nvPr>
        </p:nvSpPr>
        <p:spPr>
          <a:xfrm>
            <a:off x="734844" y="2013259"/>
            <a:ext cx="9218950" cy="4798559"/>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BE85D54-8C62-4328-98FF-7830105110C4}"/>
              </a:ext>
            </a:extLst>
          </p:cNvPr>
          <p:cNvSpPr>
            <a:spLocks noGrp="1"/>
          </p:cNvSpPr>
          <p:nvPr>
            <p:ph type="dt" sz="half" idx="2"/>
          </p:nvPr>
        </p:nvSpPr>
        <p:spPr>
          <a:xfrm>
            <a:off x="734844" y="7009642"/>
            <a:ext cx="2404944" cy="402652"/>
          </a:xfrm>
          <a:prstGeom prst="rect">
            <a:avLst/>
          </a:prstGeom>
        </p:spPr>
        <p:txBody>
          <a:bodyPr vert="horz" lIns="91440" tIns="45720" rIns="91440" bIns="45720" rtlCol="0" anchor="ctr"/>
          <a:lstStyle>
            <a:lvl1pPr algn="l">
              <a:defRPr sz="1052">
                <a:solidFill>
                  <a:schemeClr val="tx1">
                    <a:tint val="75000"/>
                  </a:schemeClr>
                </a:solidFill>
              </a:defRPr>
            </a:lvl1pPr>
          </a:lstStyle>
          <a:p>
            <a:fld id="{F57DF48E-1C26-554B-B2BE-C98D3F900EB0}" type="datetimeFigureOut">
              <a:rPr lang="it-IT" smtClean="0"/>
              <a:t>08/09/2020</a:t>
            </a:fld>
            <a:endParaRPr lang="it-IT"/>
          </a:p>
        </p:txBody>
      </p:sp>
      <p:sp>
        <p:nvSpPr>
          <p:cNvPr id="5" name="Segnaposto piè di pagina 4">
            <a:extLst>
              <a:ext uri="{FF2B5EF4-FFF2-40B4-BE49-F238E27FC236}">
                <a16:creationId xmlns:a16="http://schemas.microsoft.com/office/drawing/2014/main" id="{50BE9869-B8E9-4490-AB6F-3939B4520CEE}"/>
              </a:ext>
            </a:extLst>
          </p:cNvPr>
          <p:cNvSpPr>
            <a:spLocks noGrp="1"/>
          </p:cNvSpPr>
          <p:nvPr>
            <p:ph type="ftr" sz="quarter" idx="3"/>
          </p:nvPr>
        </p:nvSpPr>
        <p:spPr>
          <a:xfrm>
            <a:off x="3540612" y="7009642"/>
            <a:ext cx="3607415" cy="402652"/>
          </a:xfrm>
          <a:prstGeom prst="rect">
            <a:avLst/>
          </a:prstGeom>
        </p:spPr>
        <p:txBody>
          <a:bodyPr vert="horz" lIns="91440" tIns="45720" rIns="91440" bIns="45720" rtlCol="0" anchor="ctr"/>
          <a:lstStyle>
            <a:lvl1pPr algn="ctr">
              <a:defRPr sz="1052">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D5EBD2D6-0960-4A2E-9201-6893AB6F0DB6}"/>
              </a:ext>
            </a:extLst>
          </p:cNvPr>
          <p:cNvSpPr>
            <a:spLocks noGrp="1"/>
          </p:cNvSpPr>
          <p:nvPr>
            <p:ph type="sldNum" sz="quarter" idx="4"/>
          </p:nvPr>
        </p:nvSpPr>
        <p:spPr>
          <a:xfrm>
            <a:off x="7548850" y="7009642"/>
            <a:ext cx="2404944" cy="402652"/>
          </a:xfrm>
          <a:prstGeom prst="rect">
            <a:avLst/>
          </a:prstGeom>
        </p:spPr>
        <p:txBody>
          <a:bodyPr vert="horz" lIns="91440" tIns="45720" rIns="91440" bIns="45720" rtlCol="0" anchor="ctr"/>
          <a:lstStyle>
            <a:lvl1pPr algn="r">
              <a:defRPr sz="1052">
                <a:solidFill>
                  <a:schemeClr val="tx1">
                    <a:tint val="75000"/>
                  </a:schemeClr>
                </a:solidFill>
              </a:defRPr>
            </a:lvl1pPr>
          </a:lstStyle>
          <a:p>
            <a:fld id="{643AE71B-6149-9E41-A7A0-EBF5D8819475}" type="slidenum">
              <a:rPr lang="it-IT" smtClean="0"/>
              <a:t>‹N›</a:t>
            </a:fld>
            <a:endParaRPr lang="it-IT"/>
          </a:p>
        </p:txBody>
      </p:sp>
    </p:spTree>
    <p:extLst>
      <p:ext uri="{BB962C8B-B14F-4D97-AF65-F5344CB8AC3E}">
        <p14:creationId xmlns:p14="http://schemas.microsoft.com/office/powerpoint/2010/main" val="29617206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01654" rtl="0" eaLnBrk="1" latinLnBrk="0" hangingPunct="1">
        <a:lnSpc>
          <a:spcPct val="90000"/>
        </a:lnSpc>
        <a:spcBef>
          <a:spcPct val="0"/>
        </a:spcBef>
        <a:buNone/>
        <a:defRPr sz="3857" kern="1200">
          <a:solidFill>
            <a:schemeClr val="tx1"/>
          </a:solidFill>
          <a:latin typeface="+mj-lt"/>
          <a:ea typeface="+mj-ea"/>
          <a:cs typeface="+mj-cs"/>
        </a:defRPr>
      </a:lvl1pPr>
    </p:titleStyle>
    <p:bodyStyle>
      <a:lvl1pPr marL="200414" indent="-200414" algn="l" defTabSz="801654" rtl="0" eaLnBrk="1" latinLnBrk="0" hangingPunct="1">
        <a:lnSpc>
          <a:spcPct val="90000"/>
        </a:lnSpc>
        <a:spcBef>
          <a:spcPts val="877"/>
        </a:spcBef>
        <a:buFont typeface="Arial" panose="020B0604020202020204" pitchFamily="34" charset="0"/>
        <a:buChar char="•"/>
        <a:defRPr sz="2455" kern="1200">
          <a:solidFill>
            <a:schemeClr val="tx1"/>
          </a:solidFill>
          <a:latin typeface="+mn-lt"/>
          <a:ea typeface="+mn-ea"/>
          <a:cs typeface="+mn-cs"/>
        </a:defRPr>
      </a:lvl1pPr>
      <a:lvl2pPr marL="601241" indent="-200414" algn="l" defTabSz="801654" rtl="0" eaLnBrk="1" latinLnBrk="0" hangingPunct="1">
        <a:lnSpc>
          <a:spcPct val="90000"/>
        </a:lnSpc>
        <a:spcBef>
          <a:spcPts val="438"/>
        </a:spcBef>
        <a:buFont typeface="Arial" panose="020B0604020202020204" pitchFamily="34" charset="0"/>
        <a:buChar char="•"/>
        <a:defRPr sz="2104" kern="1200">
          <a:solidFill>
            <a:schemeClr val="tx1"/>
          </a:solidFill>
          <a:latin typeface="+mn-lt"/>
          <a:ea typeface="+mn-ea"/>
          <a:cs typeface="+mn-cs"/>
        </a:defRPr>
      </a:lvl2pPr>
      <a:lvl3pPr marL="1002068" indent="-200414" algn="l" defTabSz="801654" rtl="0" eaLnBrk="1" latinLnBrk="0" hangingPunct="1">
        <a:lnSpc>
          <a:spcPct val="90000"/>
        </a:lnSpc>
        <a:spcBef>
          <a:spcPts val="438"/>
        </a:spcBef>
        <a:buFont typeface="Arial" panose="020B0604020202020204" pitchFamily="34" charset="0"/>
        <a:buChar char="•"/>
        <a:defRPr sz="1753" kern="1200">
          <a:solidFill>
            <a:schemeClr val="tx1"/>
          </a:solidFill>
          <a:latin typeface="+mn-lt"/>
          <a:ea typeface="+mn-ea"/>
          <a:cs typeface="+mn-cs"/>
        </a:defRPr>
      </a:lvl3pPr>
      <a:lvl4pPr marL="1402895"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4pPr>
      <a:lvl5pPr marL="1803723"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5pPr>
      <a:lvl6pPr marL="2204550"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6pPr>
      <a:lvl7pPr marL="2605377"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7pPr>
      <a:lvl8pPr marL="3006204"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8pPr>
      <a:lvl9pPr marL="3407032" indent="-200414" algn="l" defTabSz="801654" rtl="0" eaLnBrk="1" latinLnBrk="0" hangingPunct="1">
        <a:lnSpc>
          <a:spcPct val="90000"/>
        </a:lnSpc>
        <a:spcBef>
          <a:spcPts val="438"/>
        </a:spcBef>
        <a:buFont typeface="Arial" panose="020B0604020202020204" pitchFamily="34" charset="0"/>
        <a:buChar char="•"/>
        <a:defRPr sz="1578" kern="1200">
          <a:solidFill>
            <a:schemeClr val="tx1"/>
          </a:solidFill>
          <a:latin typeface="+mn-lt"/>
          <a:ea typeface="+mn-ea"/>
          <a:cs typeface="+mn-cs"/>
        </a:defRPr>
      </a:lvl9pPr>
    </p:bodyStyle>
    <p:otherStyle>
      <a:defPPr>
        <a:defRPr lang="it-IT"/>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file://localhost/Volumes/MONICA%20MY/Lavori/ULTIMO/FIDAL/CORSI%20DOCENTI/CORSO%20DOCENTI%20MILANO%202019/Presentazione%20base%20Corso%20Docenti/Presentazione%20Cover%20Corso%20Docenti%20A4%202019-1.jpg"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www.fidal.it/" TargetMode="Externa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file://localhost/Volumes/MONICA%20MY/Lavori/ULTIMO/FIDAL/CORSI%20DOCENTI/CORSO%20DOCENTI%20MILANO%202019/Presentazione%20base%20Corso%20Docenti/Presentazione%20Cover%20Corso%20Docenti%20A4%202019-2.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sentazione Cover Corso Docenti A4 2019-1.jpg" descr="/Volumes/MONICA MY/Lavori/ULTIMO/FIDAL/CORSI DOCENTI/CORSO DOCENTI MILANO 2019/Presentazione base Corso Docenti/Presentazione Cover Corso Docenti A4 2019-1.jpg"/>
          <p:cNvPicPr>
            <a:picLocks noChangeAspect="1"/>
          </p:cNvPicPr>
          <p:nvPr/>
        </p:nvPicPr>
        <p:blipFill>
          <a:blip r:embed="rId2" r:link="rId3"/>
          <a:stretch>
            <a:fillRect/>
          </a:stretch>
        </p:blipFill>
        <p:spPr>
          <a:xfrm>
            <a:off x="0" y="0"/>
            <a:ext cx="10792509" cy="7632000"/>
          </a:xfrm>
          <a:prstGeom prst="rect">
            <a:avLst/>
          </a:prstGeom>
        </p:spPr>
      </p:pic>
      <p:sp>
        <p:nvSpPr>
          <p:cNvPr id="5" name="Rettangolo 4">
            <a:extLst>
              <a:ext uri="{FF2B5EF4-FFF2-40B4-BE49-F238E27FC236}">
                <a16:creationId xmlns:a16="http://schemas.microsoft.com/office/drawing/2014/main" id="{1F9070FD-FEA6-4AFB-88C3-027006736DC2}"/>
              </a:ext>
            </a:extLst>
          </p:cNvPr>
          <p:cNvSpPr/>
          <p:nvPr/>
        </p:nvSpPr>
        <p:spPr>
          <a:xfrm>
            <a:off x="3919477" y="6410721"/>
            <a:ext cx="6769161" cy="830997"/>
          </a:xfrm>
          <a:prstGeom prst="rect">
            <a:avLst/>
          </a:prstGeom>
          <a:noFill/>
        </p:spPr>
        <p:txBody>
          <a:bodyPr wrap="none" lIns="91440" tIns="45720" rIns="91440" bIns="45720">
            <a:spAutoFit/>
          </a:bodyPr>
          <a:lstStyle/>
          <a:p>
            <a:pPr algn="ctr"/>
            <a:r>
              <a:rPr lang="it-IT" sz="2400" b="1" cap="none" spc="50" dirty="0">
                <a:ln w="0"/>
                <a:solidFill>
                  <a:schemeClr val="bg1"/>
                </a:solidFill>
                <a:effectLst>
                  <a:innerShdw blurRad="63500" dist="50800" dir="13500000">
                    <a:srgbClr val="000000">
                      <a:alpha val="50000"/>
                    </a:srgbClr>
                  </a:innerShdw>
                </a:effectLst>
              </a:rPr>
              <a:t>Educazione fisica e sport ai tempi del coronavirus</a:t>
            </a:r>
          </a:p>
          <a:p>
            <a:pPr algn="ctr"/>
            <a:r>
              <a:rPr lang="it-IT" sz="2400" b="1" cap="none" spc="50" dirty="0">
                <a:ln w="0"/>
                <a:solidFill>
                  <a:schemeClr val="bg1"/>
                </a:solidFill>
                <a:effectLst>
                  <a:innerShdw blurRad="63500" dist="50800" dir="13500000">
                    <a:srgbClr val="000000">
                      <a:alpha val="50000"/>
                    </a:srgbClr>
                  </a:innerShdw>
                </a:effectLst>
              </a:rPr>
              <a:t>8 e 9 settembre 2020</a:t>
            </a:r>
            <a:endParaRPr lang="it-IT" sz="6000" b="1" cap="none" spc="50" dirty="0">
              <a:ln w="0"/>
              <a:solidFill>
                <a:schemeClr val="bg1"/>
              </a:solidFill>
              <a:effectLst>
                <a:innerShdw blurRad="63500" dist="50800" dir="13500000">
                  <a:srgbClr val="000000">
                    <a:alpha val="50000"/>
                  </a:srgbClr>
                </a:inn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133ADBF7-5022-4E47-85D0-12F5BB869128}"/>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414247" y="1347083"/>
            <a:ext cx="10004159" cy="5401479"/>
          </a:xfrm>
          <a:prstGeom prst="rect">
            <a:avLst/>
          </a:prstGeom>
          <a:noFill/>
        </p:spPr>
        <p:txBody>
          <a:bodyPr wrap="square" rtlCol="0">
            <a:spAutoFit/>
          </a:bodyPr>
          <a:lstStyle/>
          <a:p>
            <a:pPr algn="ctr"/>
            <a:r>
              <a:rPr lang="it-IT" b="1" dirty="0">
                <a:solidFill>
                  <a:schemeClr val="accent1">
                    <a:lumMod val="75000"/>
                  </a:schemeClr>
                </a:solidFill>
              </a:rPr>
              <a:t>RIFLESSIONI FINALI</a:t>
            </a:r>
          </a:p>
          <a:p>
            <a:pPr algn="ctr"/>
            <a:endParaRPr lang="it-IT" dirty="0">
              <a:solidFill>
                <a:schemeClr val="accent1">
                  <a:lumMod val="75000"/>
                </a:schemeClr>
              </a:solidFill>
            </a:endParaRPr>
          </a:p>
          <a:p>
            <a:pPr marL="82550" indent="-82550" algn="just">
              <a:buFontTx/>
              <a:buChar char="-"/>
            </a:pPr>
            <a:r>
              <a:rPr lang="it-IT" sz="1700" dirty="0">
                <a:solidFill>
                  <a:schemeClr val="accent1">
                    <a:lumMod val="75000"/>
                  </a:schemeClr>
                </a:solidFill>
              </a:rPr>
              <a:t>L’ambito nel quale dovrete operare è talmente inaspettato e condizionato da differenti realtà strutturali, economiche e climatiche, che solo la collaborazione tra voi, il restante corpo docenti, i collaboratori scolastici e gli studenti, potrà definire, istituto per istituto, validi e attuabili protocolli di educazione fisica</a:t>
            </a:r>
          </a:p>
          <a:p>
            <a:pPr marL="82550" indent="-82550" algn="just">
              <a:buFontTx/>
              <a:buChar char="-"/>
            </a:pPr>
            <a:r>
              <a:rPr lang="it-IT" sz="1700" dirty="0">
                <a:solidFill>
                  <a:schemeClr val="accent1">
                    <a:lumMod val="75000"/>
                  </a:schemeClr>
                </a:solidFill>
              </a:rPr>
              <a:t>Più che la vostra specialistica formazione, all’inizio verosimilmente saranno la fantasia, la necessità di contrastare il covid-19 e contestualmente accrescere il benessere fisico degli alunni e il vostro senso di responsabilità, ad indicarvi il miglior percorso formativo da adottare per questo anno scolastico che rimarrà nella storia</a:t>
            </a:r>
          </a:p>
          <a:p>
            <a:pPr marL="82550" indent="-82550" algn="just">
              <a:buFontTx/>
              <a:buChar char="-"/>
            </a:pPr>
            <a:r>
              <a:rPr lang="it-IT" sz="1700" dirty="0">
                <a:solidFill>
                  <a:schemeClr val="accent1">
                    <a:lumMod val="75000"/>
                  </a:schemeClr>
                </a:solidFill>
              </a:rPr>
              <a:t>Ci saranno indubbiamente momenti di grande difficoltà e scoraggiamento, ma se ritorno con il pensiero al mese di Aprile quando TUTTO, ci faceva apparire impossibile anche solo pensare di riaprire gli impianti di atletica leggera ed oggi vedo che non solo abbiamo riaperto gli impianti, ma abbiamo fatto i TAC e poi le Riunioni Regionali e ora, il Golden Gala e ancor più i tanti Campionati Federali, allora non dovete dubitare delle vostre capacità.</a:t>
            </a:r>
          </a:p>
          <a:p>
            <a:pPr marL="82550" indent="-82550" algn="just">
              <a:buFontTx/>
              <a:buChar char="-"/>
            </a:pPr>
            <a:r>
              <a:rPr lang="it-IT" sz="1700" dirty="0">
                <a:solidFill>
                  <a:schemeClr val="accent1">
                    <a:lumMod val="75000"/>
                  </a:schemeClr>
                </a:solidFill>
              </a:rPr>
              <a:t>Affinità: pensate che molti dei vostri alunni del mattino, al pomeriggio sono i nostri atleti; alunni-atleti che passano dalle vostre palestre ai nostri impianti sportivi e sono in parte già abituati alla gestione COVID negli impianti sportivi .    </a:t>
            </a:r>
          </a:p>
          <a:p>
            <a:pPr marL="82550" indent="-82550" algn="just"/>
            <a:endParaRPr lang="it-IT" dirty="0">
              <a:solidFill>
                <a:schemeClr val="accent1">
                  <a:lumMod val="75000"/>
                </a:schemeClr>
              </a:solidFill>
            </a:endParaRPr>
          </a:p>
          <a:p>
            <a:pPr marL="82550" indent="-82550" algn="just"/>
            <a:r>
              <a:rPr lang="it-IT" dirty="0">
                <a:solidFill>
                  <a:schemeClr val="accent1">
                    <a:lumMod val="75000"/>
                  </a:schemeClr>
                </a:solidFill>
              </a:rPr>
              <a:t>  </a:t>
            </a:r>
          </a:p>
          <a:p>
            <a:pPr algn="ctr"/>
            <a:endParaRPr lang="it-IT" dirty="0">
              <a:solidFill>
                <a:schemeClr val="accent1">
                  <a:lumMod val="75000"/>
                </a:schemeClr>
              </a:solidFill>
            </a:endParaRPr>
          </a:p>
        </p:txBody>
      </p:sp>
    </p:spTree>
    <p:extLst>
      <p:ext uri="{BB962C8B-B14F-4D97-AF65-F5344CB8AC3E}">
        <p14:creationId xmlns:p14="http://schemas.microsoft.com/office/powerpoint/2010/main" val="2991312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7" name="Immagine 6" descr="Immagine che contiene screenshot&#10;&#10;Descrizione generata automaticamente">
            <a:extLst>
              <a:ext uri="{FF2B5EF4-FFF2-40B4-BE49-F238E27FC236}">
                <a16:creationId xmlns:a16="http://schemas.microsoft.com/office/drawing/2014/main" id="{538DDB74-C9DD-485A-9EF8-8F3FFD05064E}"/>
              </a:ext>
            </a:extLst>
          </p:cNvPr>
          <p:cNvPicPr>
            <a:picLocks noChangeAspect="1"/>
          </p:cNvPicPr>
          <p:nvPr/>
        </p:nvPicPr>
        <p:blipFill rotWithShape="1">
          <a:blip r:embed="rId5"/>
          <a:srcRect l="4281" t="8054" r="5536" b="14726"/>
          <a:stretch/>
        </p:blipFill>
        <p:spPr>
          <a:xfrm>
            <a:off x="644103" y="1341428"/>
            <a:ext cx="9030539" cy="5464333"/>
          </a:xfrm>
          <a:prstGeom prst="rect">
            <a:avLst/>
          </a:prstGeom>
        </p:spPr>
      </p:pic>
    </p:spTree>
    <p:extLst>
      <p:ext uri="{BB962C8B-B14F-4D97-AF65-F5344CB8AC3E}">
        <p14:creationId xmlns:p14="http://schemas.microsoft.com/office/powerpoint/2010/main" val="2905057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pic>
        <p:nvPicPr>
          <p:cNvPr id="7" name="Immagine 6" descr="Immagine che contiene screenshot&#10;&#10;Descrizione generata automaticamente">
            <a:extLst>
              <a:ext uri="{FF2B5EF4-FFF2-40B4-BE49-F238E27FC236}">
                <a16:creationId xmlns:a16="http://schemas.microsoft.com/office/drawing/2014/main" id="{E3EB922A-952B-4FC4-BDFB-9968389DCC1C}"/>
              </a:ext>
            </a:extLst>
          </p:cNvPr>
          <p:cNvPicPr>
            <a:picLocks noChangeAspect="1"/>
          </p:cNvPicPr>
          <p:nvPr/>
        </p:nvPicPr>
        <p:blipFill rotWithShape="1">
          <a:blip r:embed="rId5"/>
          <a:srcRect l="2168" t="7101" r="5537" b="1558"/>
          <a:stretch/>
        </p:blipFill>
        <p:spPr>
          <a:xfrm>
            <a:off x="1023839" y="1187069"/>
            <a:ext cx="8280920" cy="5791420"/>
          </a:xfrm>
          <a:prstGeom prst="rect">
            <a:avLst/>
          </a:prstGeom>
        </p:spPr>
      </p:pic>
    </p:spTree>
    <p:extLst>
      <p:ext uri="{BB962C8B-B14F-4D97-AF65-F5344CB8AC3E}">
        <p14:creationId xmlns:p14="http://schemas.microsoft.com/office/powerpoint/2010/main" val="2724614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pic>
        <p:nvPicPr>
          <p:cNvPr id="5" name="Immagine 4" descr="Immagine che contiene edificio, disegnando&#10;&#10;Descrizione generata automaticamente">
            <a:extLst>
              <a:ext uri="{FF2B5EF4-FFF2-40B4-BE49-F238E27FC236}">
                <a16:creationId xmlns:a16="http://schemas.microsoft.com/office/drawing/2014/main" id="{A40B45CD-9C4B-4839-A399-FF5C8BBCCAB8}"/>
              </a:ext>
            </a:extLst>
          </p:cNvPr>
          <p:cNvPicPr>
            <a:picLocks noChangeAspect="1"/>
          </p:cNvPicPr>
          <p:nvPr/>
        </p:nvPicPr>
        <p:blipFill rotWithShape="1">
          <a:blip r:embed="rId5"/>
          <a:srcRect t="6202" b="3345"/>
          <a:stretch/>
        </p:blipFill>
        <p:spPr>
          <a:xfrm>
            <a:off x="591791" y="1189137"/>
            <a:ext cx="4502398" cy="5760640"/>
          </a:xfrm>
          <a:prstGeom prst="rect">
            <a:avLst/>
          </a:prstGeom>
        </p:spPr>
      </p:pic>
      <p:pic>
        <p:nvPicPr>
          <p:cNvPr id="8" name="Immagine 7" descr="Immagine che contiene testo&#10;&#10;Descrizione generata automaticamente">
            <a:extLst>
              <a:ext uri="{FF2B5EF4-FFF2-40B4-BE49-F238E27FC236}">
                <a16:creationId xmlns:a16="http://schemas.microsoft.com/office/drawing/2014/main" id="{18300928-6886-47F0-AE88-BA33377367F1}"/>
              </a:ext>
            </a:extLst>
          </p:cNvPr>
          <p:cNvPicPr>
            <a:picLocks noChangeAspect="1"/>
          </p:cNvPicPr>
          <p:nvPr/>
        </p:nvPicPr>
        <p:blipFill rotWithShape="1">
          <a:blip r:embed="rId6"/>
          <a:srcRect t="4298" r="16079" b="5250"/>
          <a:stretch/>
        </p:blipFill>
        <p:spPr>
          <a:xfrm>
            <a:off x="4912271" y="1189136"/>
            <a:ext cx="3778522" cy="5760715"/>
          </a:xfrm>
          <a:prstGeom prst="rect">
            <a:avLst/>
          </a:prstGeom>
        </p:spPr>
      </p:pic>
    </p:spTree>
    <p:extLst>
      <p:ext uri="{BB962C8B-B14F-4D97-AF65-F5344CB8AC3E}">
        <p14:creationId xmlns:p14="http://schemas.microsoft.com/office/powerpoint/2010/main" val="1822521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50122" y="-81614"/>
            <a:ext cx="10688617" cy="7561437"/>
          </a:xfrm>
          <a:prstGeom prst="rect">
            <a:avLst/>
          </a:prstGeom>
        </p:spPr>
      </p:pic>
      <p:pic>
        <p:nvPicPr>
          <p:cNvPr id="6" name="Immagine 5" descr="Immagine che contiene pavimento, soffitto, interni, gioco&#10;&#10;Descrizione generata automaticamente">
            <a:extLst>
              <a:ext uri="{FF2B5EF4-FFF2-40B4-BE49-F238E27FC236}">
                <a16:creationId xmlns:a16="http://schemas.microsoft.com/office/drawing/2014/main" id="{B91BEC70-ACA4-4C55-A4A8-2A87DB2A4ED4}"/>
              </a:ext>
            </a:extLst>
          </p:cNvPr>
          <p:cNvPicPr>
            <a:picLocks noChangeAspect="1"/>
          </p:cNvPicPr>
          <p:nvPr/>
        </p:nvPicPr>
        <p:blipFill rotWithShape="1">
          <a:blip r:embed="rId5">
            <a:alphaModFix amt="20000"/>
          </a:blip>
          <a:srcRect t="2997" b="4311"/>
          <a:stretch/>
        </p:blipFill>
        <p:spPr>
          <a:xfrm>
            <a:off x="303759" y="685081"/>
            <a:ext cx="10021450" cy="6192688"/>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447775" y="2553226"/>
            <a:ext cx="9865096" cy="1508105"/>
          </a:xfrm>
          <a:prstGeom prst="rect">
            <a:avLst/>
          </a:prstGeom>
          <a:noFill/>
        </p:spPr>
        <p:txBody>
          <a:bodyPr wrap="square" rtlCol="0">
            <a:spAutoFit/>
          </a:bodyPr>
          <a:lstStyle/>
          <a:p>
            <a:pPr algn="ctr"/>
            <a:r>
              <a:rPr lang="it-IT" sz="2400" dirty="0">
                <a:solidFill>
                  <a:srgbClr val="C00000"/>
                </a:solidFill>
                <a:latin typeface="Gill Sans MT" panose="020B0502020104020203" pitchFamily="34" charset="0"/>
              </a:rPr>
              <a:t>(IDEE PER) PROTOCOLLI DI UTILIZZO DELLE PALESTRE E DEGLI IMPIANTI SPORTIVI PER ATTIVITA’ CURRICOLARI ED EXTRA CURRICOLARI DI EDUCAZIONE FISICA</a:t>
            </a:r>
          </a:p>
          <a:p>
            <a:pPr algn="ctr"/>
            <a:endParaRPr lang="it-IT" sz="2000" dirty="0">
              <a:solidFill>
                <a:schemeClr val="accent1">
                  <a:lumMod val="75000"/>
                </a:schemeClr>
              </a:solidFill>
              <a:latin typeface="Gill Sans MT" panose="020B0502020104020203" pitchFamily="34" charset="0"/>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69376" y="6102231"/>
            <a:ext cx="7056784" cy="415498"/>
          </a:xfrm>
          <a:prstGeom prst="rect">
            <a:avLst/>
          </a:prstGeom>
          <a:noFill/>
        </p:spPr>
        <p:txBody>
          <a:bodyPr wrap="square" rtlCol="0">
            <a:spAutoFit/>
          </a:bodyPr>
          <a:lstStyle/>
          <a:p>
            <a:r>
              <a:rPr lang="it-IT" sz="1050" dirty="0">
                <a:solidFill>
                  <a:srgbClr val="C00000"/>
                </a:solidFill>
                <a:latin typeface="Gill Sans MT" panose="020B0502020104020203" pitchFamily="34" charset="0"/>
              </a:rPr>
              <a:t>GIANFRANCO RENZULLI – Responsabile Ufficio Impianti Sportivi Federazione Italiana di Atletica Leggera</a:t>
            </a:r>
          </a:p>
          <a:p>
            <a:r>
              <a:rPr lang="it-IT" sz="1050" dirty="0">
                <a:solidFill>
                  <a:srgbClr val="C00000"/>
                </a:solidFill>
                <a:latin typeface="Gill Sans MT" panose="020B0502020104020203" pitchFamily="34" charset="0"/>
              </a:rPr>
              <a:t>MICHELA DI MATTIA – Collaboratrice Ufficio Impianti Sportivi Federazione Italiana di Atletica Leggera</a:t>
            </a:r>
          </a:p>
        </p:txBody>
      </p:sp>
    </p:spTree>
    <p:extLst>
      <p:ext uri="{BB962C8B-B14F-4D97-AF65-F5344CB8AC3E}">
        <p14:creationId xmlns:p14="http://schemas.microsoft.com/office/powerpoint/2010/main" val="3816366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a:t>
            </a:r>
            <a:r>
              <a:rPr lang="it-IT" sz="1400" dirty="0">
                <a:solidFill>
                  <a:srgbClr val="C00000"/>
                </a:solidFill>
                <a:latin typeface="Gill Sans MT" panose="020B0502020104020203" pitchFamily="34" charset="0"/>
              </a:rPr>
              <a:t>IDEE PER) </a:t>
            </a: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soffitto, interni, gioco&#10;&#10;Descrizione generata automaticamente">
            <a:extLst>
              <a:ext uri="{FF2B5EF4-FFF2-40B4-BE49-F238E27FC236}">
                <a16:creationId xmlns:a16="http://schemas.microsoft.com/office/drawing/2014/main" id="{70C9CDE0-51E9-4030-BE2A-8BD767447761}"/>
              </a:ext>
            </a:extLst>
          </p:cNvPr>
          <p:cNvPicPr>
            <a:picLocks noChangeAspect="1"/>
          </p:cNvPicPr>
          <p:nvPr/>
        </p:nvPicPr>
        <p:blipFill rotWithShape="1">
          <a:blip r:embed="rId5">
            <a:alphaModFix amt="20000"/>
          </a:blip>
          <a:srcRect t="2997" b="4311"/>
          <a:stretch/>
        </p:blipFill>
        <p:spPr>
          <a:xfrm>
            <a:off x="303759" y="757089"/>
            <a:ext cx="10021450"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303759" y="2118771"/>
            <a:ext cx="10153128" cy="3693319"/>
          </a:xfrm>
          <a:prstGeom prst="rect">
            <a:avLst/>
          </a:prstGeom>
          <a:noFill/>
        </p:spPr>
        <p:txBody>
          <a:bodyPr wrap="square" rtlCol="0">
            <a:spAutoFit/>
          </a:bodyPr>
          <a:lstStyle/>
          <a:p>
            <a:r>
              <a:rPr lang="it-IT" b="1" dirty="0">
                <a:solidFill>
                  <a:schemeClr val="accent1">
                    <a:lumMod val="75000"/>
                  </a:schemeClr>
                </a:solidFill>
              </a:rPr>
              <a:t>PREMESSE</a:t>
            </a:r>
            <a:r>
              <a:rPr lang="it-IT" dirty="0">
                <a:solidFill>
                  <a:schemeClr val="accent1">
                    <a:lumMod val="75000"/>
                  </a:schemeClr>
                </a:solidFill>
              </a:rPr>
              <a:t> (</a:t>
            </a:r>
            <a:r>
              <a:rPr lang="it-IT" i="1" dirty="0">
                <a:solidFill>
                  <a:schemeClr val="accent1">
                    <a:lumMod val="75000"/>
                  </a:schemeClr>
                </a:solidFill>
              </a:rPr>
              <a:t>siamo di fronte a un evento globale, inaspettato e disorientante</a:t>
            </a:r>
            <a:r>
              <a:rPr lang="it-IT" dirty="0">
                <a:solidFill>
                  <a:schemeClr val="accent1">
                    <a:lumMod val="75000"/>
                  </a:schemeClr>
                </a:solidFill>
              </a:rPr>
              <a:t>)</a:t>
            </a:r>
          </a:p>
          <a:p>
            <a:r>
              <a:rPr lang="it-IT" dirty="0">
                <a:solidFill>
                  <a:schemeClr val="accent1">
                    <a:lumMod val="75000"/>
                  </a:schemeClr>
                </a:solidFill>
              </a:rPr>
              <a:t> </a:t>
            </a:r>
            <a:endParaRPr lang="it-IT" b="1" dirty="0">
              <a:solidFill>
                <a:schemeClr val="accent1">
                  <a:lumMod val="75000"/>
                </a:schemeClr>
              </a:solidFill>
            </a:endParaRPr>
          </a:p>
          <a:p>
            <a:r>
              <a:rPr lang="it-IT" b="1" dirty="0">
                <a:solidFill>
                  <a:schemeClr val="accent1">
                    <a:lumMod val="75000"/>
                  </a:schemeClr>
                </a:solidFill>
              </a:rPr>
              <a:t>CONSIDERAZIONI GENERALI </a:t>
            </a:r>
            <a:r>
              <a:rPr lang="it-IT" dirty="0">
                <a:solidFill>
                  <a:schemeClr val="accent1">
                    <a:lumMod val="75000"/>
                  </a:schemeClr>
                </a:solidFill>
              </a:rPr>
              <a:t>(</a:t>
            </a:r>
            <a:r>
              <a:rPr lang="it-IT" i="1" dirty="0">
                <a:solidFill>
                  <a:schemeClr val="accent1">
                    <a:lumMod val="75000"/>
                  </a:schemeClr>
                </a:solidFill>
              </a:rPr>
              <a:t>non ci sono esperienze pregresse alle quali riferirsi. Tempi  e risorse limitate</a:t>
            </a:r>
            <a:r>
              <a:rPr lang="it-IT" dirty="0">
                <a:solidFill>
                  <a:schemeClr val="accent1">
                    <a:lumMod val="75000"/>
                  </a:schemeClr>
                </a:solidFill>
              </a:rPr>
              <a:t>)</a:t>
            </a:r>
          </a:p>
          <a:p>
            <a:r>
              <a:rPr lang="it-IT" dirty="0">
                <a:solidFill>
                  <a:schemeClr val="accent1">
                    <a:lumMod val="75000"/>
                  </a:schemeClr>
                </a:solidFill>
              </a:rPr>
              <a:t>  </a:t>
            </a:r>
          </a:p>
          <a:p>
            <a:r>
              <a:rPr lang="it-IT" b="1" dirty="0">
                <a:solidFill>
                  <a:schemeClr val="accent1">
                    <a:lumMod val="75000"/>
                  </a:schemeClr>
                </a:solidFill>
              </a:rPr>
              <a:t>SCENARI OPERATIVI </a:t>
            </a:r>
            <a:r>
              <a:rPr lang="it-IT" dirty="0">
                <a:solidFill>
                  <a:schemeClr val="accent1">
                    <a:lumMod val="75000"/>
                  </a:schemeClr>
                </a:solidFill>
              </a:rPr>
              <a:t>(</a:t>
            </a:r>
            <a:r>
              <a:rPr lang="it-IT" i="1" dirty="0">
                <a:solidFill>
                  <a:schemeClr val="accent1">
                    <a:lumMod val="75000"/>
                  </a:schemeClr>
                </a:solidFill>
              </a:rPr>
              <a:t>i più svariati e inaspettati</a:t>
            </a:r>
            <a:r>
              <a:rPr lang="it-IT" dirty="0">
                <a:solidFill>
                  <a:schemeClr val="accent1">
                    <a:lumMod val="75000"/>
                  </a:schemeClr>
                </a:solidFill>
              </a:rPr>
              <a:t>)</a:t>
            </a:r>
          </a:p>
          <a:p>
            <a:endParaRPr lang="it-IT" dirty="0">
              <a:solidFill>
                <a:schemeClr val="accent1">
                  <a:lumMod val="75000"/>
                </a:schemeClr>
              </a:solidFill>
            </a:endParaRPr>
          </a:p>
          <a:p>
            <a:r>
              <a:rPr lang="it-IT" b="1" i="1" dirty="0">
                <a:solidFill>
                  <a:schemeClr val="accent1">
                    <a:lumMod val="75000"/>
                  </a:schemeClr>
                </a:solidFill>
              </a:rPr>
              <a:t>CRITERI DI ESECUZIONE DELLE ATTIVITA’ </a:t>
            </a:r>
            <a:r>
              <a:rPr lang="it-IT" i="1" dirty="0">
                <a:solidFill>
                  <a:schemeClr val="accent1">
                    <a:lumMod val="75000"/>
                  </a:schemeClr>
                </a:solidFill>
              </a:rPr>
              <a:t>(alcuni tra i tanti)</a:t>
            </a:r>
          </a:p>
          <a:p>
            <a:endParaRPr lang="it-IT" dirty="0">
              <a:solidFill>
                <a:schemeClr val="accent1">
                  <a:lumMod val="75000"/>
                </a:schemeClr>
              </a:solidFill>
            </a:endParaRPr>
          </a:p>
          <a:p>
            <a:r>
              <a:rPr lang="it-IT" b="1" dirty="0">
                <a:solidFill>
                  <a:schemeClr val="accent1">
                    <a:lumMod val="75000"/>
                  </a:schemeClr>
                </a:solidFill>
              </a:rPr>
              <a:t>ALCUNE RIFLESSIONI FINALI </a:t>
            </a:r>
            <a:r>
              <a:rPr lang="it-IT" dirty="0">
                <a:solidFill>
                  <a:schemeClr val="accent1">
                    <a:lumMod val="75000"/>
                  </a:schemeClr>
                </a:solidFill>
              </a:rPr>
              <a:t>(</a:t>
            </a:r>
            <a:r>
              <a:rPr lang="it-IT" i="1" dirty="0">
                <a:solidFill>
                  <a:schemeClr val="accent1">
                    <a:lumMod val="75000"/>
                  </a:schemeClr>
                </a:solidFill>
              </a:rPr>
              <a:t>più per confortarvi……)</a:t>
            </a:r>
          </a:p>
          <a:p>
            <a:endParaRPr lang="it-IT" b="1" dirty="0">
              <a:solidFill>
                <a:schemeClr val="accent1">
                  <a:lumMod val="75000"/>
                </a:schemeClr>
              </a:solidFill>
            </a:endParaRPr>
          </a:p>
          <a:p>
            <a:r>
              <a:rPr lang="it-IT" b="1" dirty="0">
                <a:solidFill>
                  <a:schemeClr val="accent1">
                    <a:lumMod val="75000"/>
                  </a:schemeClr>
                </a:solidFill>
              </a:rPr>
              <a:t>IPOTESI DI METODI DI LAVORO </a:t>
            </a:r>
            <a:r>
              <a:rPr lang="it-IT" dirty="0">
                <a:solidFill>
                  <a:schemeClr val="accent1">
                    <a:lumMod val="75000"/>
                  </a:schemeClr>
                </a:solidFill>
              </a:rPr>
              <a:t>(</a:t>
            </a:r>
            <a:r>
              <a:rPr lang="it-IT" i="1" dirty="0">
                <a:solidFill>
                  <a:schemeClr val="accent1">
                    <a:lumMod val="75000"/>
                  </a:schemeClr>
                </a:solidFill>
              </a:rPr>
              <a:t>sono innumerevoli</a:t>
            </a:r>
            <a:r>
              <a:rPr lang="it-IT" dirty="0">
                <a:solidFill>
                  <a:schemeClr val="accent1">
                    <a:lumMod val="75000"/>
                  </a:schemeClr>
                </a:solidFill>
              </a:rPr>
              <a:t>)</a:t>
            </a:r>
            <a:r>
              <a:rPr lang="it-IT" b="1" dirty="0">
                <a:solidFill>
                  <a:schemeClr val="accent1">
                    <a:lumMod val="75000"/>
                  </a:schemeClr>
                </a:solidFill>
              </a:rPr>
              <a:t>     </a:t>
            </a:r>
          </a:p>
          <a:p>
            <a:endParaRPr lang="it-IT" b="1" dirty="0">
              <a:solidFill>
                <a:schemeClr val="accent1">
                  <a:lumMod val="75000"/>
                </a:schemeClr>
              </a:solidFill>
            </a:endParaRPr>
          </a:p>
          <a:p>
            <a:endParaRPr lang="it-IT" b="1" dirty="0">
              <a:solidFill>
                <a:schemeClr val="accent1">
                  <a:lumMod val="75000"/>
                </a:schemeClr>
              </a:solidFill>
            </a:endParaRPr>
          </a:p>
        </p:txBody>
      </p:sp>
    </p:spTree>
    <p:extLst>
      <p:ext uri="{BB962C8B-B14F-4D97-AF65-F5344CB8AC3E}">
        <p14:creationId xmlns:p14="http://schemas.microsoft.com/office/powerpoint/2010/main" val="1269549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7E3CB9D9-FC72-46CF-A3A5-CF3211B27EFE}"/>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375767" y="1642749"/>
            <a:ext cx="10042638" cy="4801314"/>
          </a:xfrm>
          <a:prstGeom prst="rect">
            <a:avLst/>
          </a:prstGeom>
          <a:noFill/>
        </p:spPr>
        <p:txBody>
          <a:bodyPr wrap="square" rtlCol="0">
            <a:spAutoFit/>
          </a:bodyPr>
          <a:lstStyle/>
          <a:p>
            <a:pPr algn="ctr"/>
            <a:r>
              <a:rPr lang="it-IT" b="1" dirty="0">
                <a:solidFill>
                  <a:schemeClr val="accent1">
                    <a:lumMod val="75000"/>
                  </a:schemeClr>
                </a:solidFill>
              </a:rPr>
              <a:t>PREMESSE</a:t>
            </a:r>
          </a:p>
          <a:p>
            <a:pPr algn="ctr"/>
            <a:r>
              <a:rPr lang="it-IT" dirty="0">
                <a:solidFill>
                  <a:schemeClr val="accent1">
                    <a:lumMod val="75000"/>
                  </a:schemeClr>
                </a:solidFill>
              </a:rPr>
              <a:t> </a:t>
            </a:r>
            <a:r>
              <a:rPr lang="it-IT" i="1" dirty="0">
                <a:solidFill>
                  <a:schemeClr val="accent1">
                    <a:lumMod val="75000"/>
                  </a:schemeClr>
                </a:solidFill>
              </a:rPr>
              <a:t>siamo immersi (non sommersi….) in un evento globale, inaspettato e disorientante</a:t>
            </a:r>
          </a:p>
          <a:p>
            <a:endParaRPr lang="it-IT" i="1" dirty="0">
              <a:solidFill>
                <a:schemeClr val="accent1">
                  <a:lumMod val="75000"/>
                </a:schemeClr>
              </a:solidFill>
            </a:endParaRPr>
          </a:p>
          <a:p>
            <a:pPr marL="285750" indent="-285750">
              <a:buFontTx/>
              <a:buChar char="-"/>
            </a:pPr>
            <a:r>
              <a:rPr lang="it-IT" dirty="0">
                <a:solidFill>
                  <a:schemeClr val="accent1">
                    <a:lumMod val="75000"/>
                  </a:schemeClr>
                </a:solidFill>
              </a:rPr>
              <a:t>Eventi bellici, pestilenze e «Spagnola» a parte, ma erano altri tempi, l’umanità non ha mai vissuto e totalmente condiviso in diretta nulla di simile;</a:t>
            </a:r>
          </a:p>
          <a:p>
            <a:pPr marL="285750" indent="-285750">
              <a:buFontTx/>
              <a:buChar char="-"/>
            </a:pPr>
            <a:r>
              <a:rPr lang="it-IT" dirty="0" err="1">
                <a:solidFill>
                  <a:schemeClr val="accent1">
                    <a:lumMod val="75000"/>
                  </a:schemeClr>
                </a:solidFill>
              </a:rPr>
              <a:t>Lockdown</a:t>
            </a:r>
            <a:r>
              <a:rPr lang="it-IT" dirty="0">
                <a:solidFill>
                  <a:schemeClr val="accent1">
                    <a:lumMod val="75000"/>
                  </a:schemeClr>
                </a:solidFill>
              </a:rPr>
              <a:t>, distanziamento e un nemico invisibile agitano i nostri animi, offuscano le idee e e complicano il nostro compito;</a:t>
            </a:r>
          </a:p>
          <a:p>
            <a:pPr marL="285750" indent="-285750">
              <a:buFontTx/>
              <a:buChar char="-"/>
            </a:pPr>
            <a:r>
              <a:rPr lang="it-IT" dirty="0">
                <a:solidFill>
                  <a:schemeClr val="accent1">
                    <a:lumMod val="75000"/>
                  </a:schemeClr>
                </a:solidFill>
              </a:rPr>
              <a:t>C’è necessità di ripartire, voglia e necessità di farlo per i ragazzi (e per noi…) e in sicurezza ma non ci sono ricette, per contro molti timori e una sola certezza: riprenderci una vita normale;</a:t>
            </a:r>
          </a:p>
          <a:p>
            <a:pPr marL="285750" indent="-285750">
              <a:buFontTx/>
              <a:buChar char="-"/>
            </a:pPr>
            <a:r>
              <a:rPr lang="it-IT" dirty="0">
                <a:solidFill>
                  <a:schemeClr val="accent1">
                    <a:lumMod val="75000"/>
                  </a:schemeClr>
                </a:solidFill>
              </a:rPr>
              <a:t>Gli strumenti con i quali possiamo lavorare, paradossalmente e sia pure in parte, sono lo «specchio» di quelli che dobbiamo combattere: prudenza per la paura, riavvicinamento per il distanziamento, sudare stando attenti all’igiene, vecchie infrastrutture (spesso) per affrontare una nuova sfida</a:t>
            </a:r>
          </a:p>
          <a:p>
            <a:pPr marL="285750" indent="-285750">
              <a:buFontTx/>
              <a:buChar char="-"/>
            </a:pPr>
            <a:r>
              <a:rPr lang="it-IT" dirty="0">
                <a:solidFill>
                  <a:schemeClr val="accent1">
                    <a:lumMod val="75000"/>
                  </a:schemeClr>
                </a:solidFill>
              </a:rPr>
              <a:t>……..e io non sono un docente di educazione fisica, anche se oggi mi sento uno di voi!</a:t>
            </a:r>
          </a:p>
          <a:p>
            <a:pPr marL="285750" indent="-285750">
              <a:buFontTx/>
              <a:buChar char="-"/>
            </a:pPr>
            <a:endParaRPr lang="it-IT" dirty="0">
              <a:solidFill>
                <a:schemeClr val="accent1">
                  <a:lumMod val="75000"/>
                </a:schemeClr>
              </a:solidFill>
            </a:endParaRPr>
          </a:p>
          <a:p>
            <a:r>
              <a:rPr lang="it-IT" i="1" dirty="0">
                <a:solidFill>
                  <a:schemeClr val="accent1">
                    <a:lumMod val="75000"/>
                  </a:schemeClr>
                </a:solidFill>
              </a:rPr>
              <a:t>    </a:t>
            </a:r>
          </a:p>
          <a:p>
            <a:endParaRPr lang="it-IT" dirty="0">
              <a:solidFill>
                <a:schemeClr val="accent1">
                  <a:lumMod val="75000"/>
                </a:schemeClr>
              </a:solidFill>
            </a:endParaRPr>
          </a:p>
          <a:p>
            <a:r>
              <a:rPr lang="it-IT" dirty="0">
                <a:solidFill>
                  <a:schemeClr val="accent1">
                    <a:lumMod val="75000"/>
                  </a:schemeClr>
                </a:solidFill>
              </a:rPr>
              <a:t> </a:t>
            </a:r>
          </a:p>
        </p:txBody>
      </p:sp>
    </p:spTree>
    <p:extLst>
      <p:ext uri="{BB962C8B-B14F-4D97-AF65-F5344CB8AC3E}">
        <p14:creationId xmlns:p14="http://schemas.microsoft.com/office/powerpoint/2010/main" val="1434418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B4BE03E1-EAB1-47A9-9F1E-5B85947AD479}"/>
              </a:ext>
            </a:extLst>
          </p:cNvPr>
          <p:cNvPicPr>
            <a:picLocks noChangeAspect="1"/>
          </p:cNvPicPr>
          <p:nvPr/>
        </p:nvPicPr>
        <p:blipFill rotWithShape="1">
          <a:blip r:embed="rId5">
            <a:alphaModFix amt="20000"/>
          </a:blip>
          <a:srcRect t="3224" b="4324"/>
          <a:stretch/>
        </p:blipFill>
        <p:spPr>
          <a:xfrm>
            <a:off x="342241" y="757089"/>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375767" y="1705382"/>
            <a:ext cx="10042638" cy="4524315"/>
          </a:xfrm>
          <a:prstGeom prst="rect">
            <a:avLst/>
          </a:prstGeom>
          <a:noFill/>
        </p:spPr>
        <p:txBody>
          <a:bodyPr wrap="square" rtlCol="0">
            <a:spAutoFit/>
          </a:bodyPr>
          <a:lstStyle/>
          <a:p>
            <a:pPr algn="ctr"/>
            <a:r>
              <a:rPr lang="it-IT" b="1" dirty="0">
                <a:solidFill>
                  <a:schemeClr val="accent1">
                    <a:lumMod val="75000"/>
                  </a:schemeClr>
                </a:solidFill>
              </a:rPr>
              <a:t>CONSIDERAZIONI GENERALI </a:t>
            </a:r>
          </a:p>
          <a:p>
            <a:pPr algn="ctr"/>
            <a:r>
              <a:rPr lang="it-IT" i="1" dirty="0">
                <a:solidFill>
                  <a:schemeClr val="accent1">
                    <a:lumMod val="75000"/>
                  </a:schemeClr>
                </a:solidFill>
              </a:rPr>
              <a:t>Non ci sono esperienze pregresse alle quali riferirsi e le risorse sono limitate</a:t>
            </a:r>
          </a:p>
          <a:p>
            <a:pPr algn="ctr"/>
            <a:endParaRPr lang="it-IT" i="1" dirty="0">
              <a:solidFill>
                <a:schemeClr val="accent1">
                  <a:lumMod val="75000"/>
                </a:schemeClr>
              </a:solidFill>
            </a:endParaRPr>
          </a:p>
          <a:p>
            <a:pPr marL="285750" indent="-285750">
              <a:buFontTx/>
              <a:buChar char="-"/>
            </a:pPr>
            <a:r>
              <a:rPr lang="it-IT" dirty="0">
                <a:solidFill>
                  <a:schemeClr val="accent1">
                    <a:lumMod val="75000"/>
                  </a:schemeClr>
                </a:solidFill>
              </a:rPr>
              <a:t>Dovrete necessariamente lavorare con quanto ci sarà a disposizione, reinventandone l’uso;</a:t>
            </a:r>
          </a:p>
          <a:p>
            <a:pPr marL="285750" indent="-285750">
              <a:buFontTx/>
              <a:buChar char="-"/>
            </a:pPr>
            <a:r>
              <a:rPr lang="it-IT" dirty="0">
                <a:solidFill>
                  <a:schemeClr val="accent1">
                    <a:lumMod val="75000"/>
                  </a:schemeClr>
                </a:solidFill>
              </a:rPr>
              <a:t>Sarà un grande sforzo individuale e collettivo;</a:t>
            </a:r>
          </a:p>
          <a:p>
            <a:pPr marL="285750" indent="-285750">
              <a:buFontTx/>
              <a:buChar char="-"/>
            </a:pPr>
            <a:r>
              <a:rPr lang="it-IT" dirty="0">
                <a:solidFill>
                  <a:schemeClr val="accent1">
                    <a:lumMod val="75000"/>
                  </a:schemeClr>
                </a:solidFill>
              </a:rPr>
              <a:t>Probabilmente il Docente di Educazione Fisica più di altri, ha oggi la possibilità di ricreare un «gruppo complice» e infondere tranquillità, mostrando come al distanziamento fisico non necessariamente deve corrispondere quello umano/personale;</a:t>
            </a:r>
          </a:p>
          <a:p>
            <a:pPr marL="285750" indent="-285750">
              <a:buFontTx/>
              <a:buChar char="-"/>
            </a:pPr>
            <a:r>
              <a:rPr lang="it-IT" dirty="0">
                <a:solidFill>
                  <a:schemeClr val="accent1">
                    <a:lumMod val="75000"/>
                  </a:schemeClr>
                </a:solidFill>
              </a:rPr>
              <a:t>Mai come in questo periodo, le «regole del gioco» sono utili per far capire quanto sia importante accettare le «regole della società»; </a:t>
            </a:r>
          </a:p>
          <a:p>
            <a:pPr marL="285750" indent="-285750">
              <a:buFontTx/>
              <a:buChar char="-"/>
            </a:pPr>
            <a:r>
              <a:rPr lang="it-IT" dirty="0">
                <a:solidFill>
                  <a:schemeClr val="accent1">
                    <a:lumMod val="75000"/>
                  </a:schemeClr>
                </a:solidFill>
              </a:rPr>
              <a:t>L’educazione fisica e lo sport in generale, in qualsiasi ambito e contesto essi siano praticati, sono i migliori strumenti per educare e avvicinare i ragazzi. </a:t>
            </a:r>
          </a:p>
          <a:p>
            <a:pPr marL="285750" indent="-285750">
              <a:buFontTx/>
              <a:buChar char="-"/>
            </a:pPr>
            <a:endParaRPr lang="it-IT" i="1" dirty="0">
              <a:solidFill>
                <a:schemeClr val="accent1">
                  <a:lumMod val="75000"/>
                </a:schemeClr>
              </a:solidFill>
            </a:endParaRPr>
          </a:p>
          <a:p>
            <a:pPr marL="285750" indent="-285750">
              <a:buFontTx/>
              <a:buChar char="-"/>
            </a:pPr>
            <a:endParaRPr lang="it-IT" i="1" dirty="0">
              <a:solidFill>
                <a:schemeClr val="accent1">
                  <a:lumMod val="75000"/>
                </a:schemeClr>
              </a:solidFill>
            </a:endParaRPr>
          </a:p>
          <a:p>
            <a:pPr marL="285750" indent="-285750">
              <a:buFontTx/>
              <a:buChar char="-"/>
            </a:pPr>
            <a:endParaRPr lang="it-IT" i="1" dirty="0">
              <a:solidFill>
                <a:schemeClr val="accent1">
                  <a:lumMod val="75000"/>
                </a:schemeClr>
              </a:solidFill>
            </a:endParaRPr>
          </a:p>
          <a:p>
            <a:pPr marL="285750" indent="-285750">
              <a:buFontTx/>
              <a:buChar char="-"/>
            </a:pPr>
            <a:endParaRPr lang="it-IT" i="1" dirty="0">
              <a:solidFill>
                <a:schemeClr val="accent1">
                  <a:lumMod val="75000"/>
                </a:schemeClr>
              </a:solidFill>
            </a:endParaRPr>
          </a:p>
        </p:txBody>
      </p:sp>
    </p:spTree>
    <p:extLst>
      <p:ext uri="{BB962C8B-B14F-4D97-AF65-F5344CB8AC3E}">
        <p14:creationId xmlns:p14="http://schemas.microsoft.com/office/powerpoint/2010/main" val="2268315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B8450360-DDA1-4FBB-AFBA-EB3B40B94CAA}"/>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231751" y="1621185"/>
            <a:ext cx="10225136" cy="6740307"/>
          </a:xfrm>
          <a:prstGeom prst="rect">
            <a:avLst/>
          </a:prstGeom>
          <a:noFill/>
        </p:spPr>
        <p:txBody>
          <a:bodyPr wrap="square" rtlCol="0">
            <a:spAutoFit/>
          </a:bodyPr>
          <a:lstStyle/>
          <a:p>
            <a:pPr algn="ctr"/>
            <a:r>
              <a:rPr lang="it-IT" b="1" dirty="0">
                <a:solidFill>
                  <a:schemeClr val="accent1">
                    <a:lumMod val="75000"/>
                  </a:schemeClr>
                </a:solidFill>
              </a:rPr>
              <a:t>SCENARI OPERATIVI - 1</a:t>
            </a:r>
          </a:p>
          <a:p>
            <a:pPr algn="ctr"/>
            <a:r>
              <a:rPr lang="it-IT" dirty="0">
                <a:solidFill>
                  <a:schemeClr val="accent1">
                    <a:lumMod val="75000"/>
                  </a:schemeClr>
                </a:solidFill>
              </a:rPr>
              <a:t> </a:t>
            </a:r>
            <a:r>
              <a:rPr lang="it-IT" i="1" dirty="0">
                <a:solidFill>
                  <a:schemeClr val="accent1">
                    <a:lumMod val="75000"/>
                  </a:schemeClr>
                </a:solidFill>
              </a:rPr>
              <a:t>Spazi: diversi e inaspettati</a:t>
            </a:r>
          </a:p>
          <a:p>
            <a:pPr marL="714375" indent="-349250">
              <a:buFontTx/>
              <a:buChar char="-"/>
            </a:pPr>
            <a:r>
              <a:rPr lang="it-IT" u="sng" dirty="0">
                <a:solidFill>
                  <a:schemeClr val="accent1">
                    <a:lumMod val="75000"/>
                  </a:schemeClr>
                </a:solidFill>
              </a:rPr>
              <a:t>Spazi Sportivi Scolastici al Coperto:</a:t>
            </a:r>
          </a:p>
          <a:p>
            <a:pPr marL="714375" indent="-349250">
              <a:buFont typeface="Wingdings" panose="05000000000000000000" pitchFamily="2" charset="2"/>
              <a:buChar char="Ø"/>
            </a:pPr>
            <a:r>
              <a:rPr lang="it-IT" dirty="0">
                <a:solidFill>
                  <a:schemeClr val="accent1">
                    <a:lumMod val="75000"/>
                  </a:schemeClr>
                </a:solidFill>
              </a:rPr>
              <a:t>Palestre scolastiche datate</a:t>
            </a:r>
          </a:p>
          <a:p>
            <a:pPr marL="714375" indent="-349250">
              <a:buFont typeface="Wingdings" panose="05000000000000000000" pitchFamily="2" charset="2"/>
              <a:buChar char="Ø"/>
            </a:pPr>
            <a:r>
              <a:rPr lang="it-IT" dirty="0">
                <a:solidFill>
                  <a:schemeClr val="accent1">
                    <a:lumMod val="75000"/>
                  </a:schemeClr>
                </a:solidFill>
              </a:rPr>
              <a:t>Palestre scolastiche di recente costruzione</a:t>
            </a:r>
          </a:p>
          <a:p>
            <a:pPr marL="714375" indent="-349250">
              <a:buFont typeface="Wingdings" panose="05000000000000000000" pitchFamily="2" charset="2"/>
              <a:buChar char="Ø"/>
            </a:pPr>
            <a:r>
              <a:rPr lang="it-IT" dirty="0">
                <a:solidFill>
                  <a:schemeClr val="accent1">
                    <a:lumMod val="75000"/>
                  </a:schemeClr>
                </a:solidFill>
              </a:rPr>
              <a:t>Spazi coperti esterni (tensostrutture, pressostatici, carpenterie metalliche)</a:t>
            </a:r>
          </a:p>
          <a:p>
            <a:pPr marL="714375" indent="-349250">
              <a:buFont typeface="Wingdings" panose="05000000000000000000" pitchFamily="2" charset="2"/>
              <a:buChar char="Ø"/>
            </a:pPr>
            <a:endParaRPr lang="it-IT" dirty="0">
              <a:solidFill>
                <a:schemeClr val="accent1">
                  <a:lumMod val="75000"/>
                </a:schemeClr>
              </a:solidFill>
            </a:endParaRPr>
          </a:p>
          <a:p>
            <a:pPr marL="714375" indent="-349250"/>
            <a:r>
              <a:rPr lang="it-IT" dirty="0">
                <a:solidFill>
                  <a:schemeClr val="accent1">
                    <a:lumMod val="75000"/>
                  </a:schemeClr>
                </a:solidFill>
              </a:rPr>
              <a:t>-    </a:t>
            </a:r>
            <a:r>
              <a:rPr lang="it-IT" u="sng" dirty="0">
                <a:solidFill>
                  <a:schemeClr val="accent1">
                    <a:lumMod val="75000"/>
                  </a:schemeClr>
                </a:solidFill>
              </a:rPr>
              <a:t>Spazi Sportivi Scolastici all’Aperto:</a:t>
            </a:r>
          </a:p>
          <a:p>
            <a:pPr marL="714375" indent="-349250">
              <a:buFont typeface="Wingdings" panose="05000000000000000000" pitchFamily="2" charset="2"/>
              <a:buChar char="Ø"/>
            </a:pPr>
            <a:r>
              <a:rPr lang="it-IT" dirty="0">
                <a:solidFill>
                  <a:schemeClr val="accent1">
                    <a:lumMod val="75000"/>
                  </a:schemeClr>
                </a:solidFill>
              </a:rPr>
              <a:t>Campi Polivalenti (basket, Volley, Calcetto, altro)</a:t>
            </a:r>
          </a:p>
          <a:p>
            <a:pPr marL="714375" indent="-349250">
              <a:buFont typeface="Wingdings" panose="05000000000000000000" pitchFamily="2" charset="2"/>
              <a:buChar char="Ø"/>
            </a:pPr>
            <a:r>
              <a:rPr lang="it-IT" dirty="0">
                <a:solidFill>
                  <a:schemeClr val="accent1">
                    <a:lumMod val="75000"/>
                  </a:schemeClr>
                </a:solidFill>
              </a:rPr>
              <a:t>Elementi di Atletica Leggera (rettilinei, pedane salti in estensione, pedane del peso….)</a:t>
            </a:r>
          </a:p>
          <a:p>
            <a:pPr marL="714375" indent="-349250">
              <a:buFont typeface="Wingdings" panose="05000000000000000000" pitchFamily="2" charset="2"/>
              <a:buChar char="Ø"/>
            </a:pPr>
            <a:r>
              <a:rPr lang="it-IT" dirty="0">
                <a:solidFill>
                  <a:schemeClr val="accent1">
                    <a:lumMod val="75000"/>
                  </a:schemeClr>
                </a:solidFill>
              </a:rPr>
              <a:t>Altre tipologie, anche semplici aree verdi e/o giardini</a:t>
            </a:r>
          </a:p>
          <a:p>
            <a:pPr marL="714375" indent="-349250">
              <a:buFont typeface="Wingdings" panose="05000000000000000000" pitchFamily="2" charset="2"/>
              <a:buChar char="Ø"/>
            </a:pPr>
            <a:endParaRPr lang="it-IT" dirty="0">
              <a:solidFill>
                <a:schemeClr val="accent1">
                  <a:lumMod val="75000"/>
                </a:schemeClr>
              </a:solidFill>
            </a:endParaRPr>
          </a:p>
          <a:p>
            <a:pPr marL="714375" indent="-349250">
              <a:buFontTx/>
              <a:buChar char="-"/>
            </a:pPr>
            <a:r>
              <a:rPr lang="it-IT" u="sng" dirty="0">
                <a:solidFill>
                  <a:schemeClr val="accent1">
                    <a:lumMod val="75000"/>
                  </a:schemeClr>
                </a:solidFill>
              </a:rPr>
              <a:t>Spazi Sportivi non Scolastici</a:t>
            </a:r>
            <a:r>
              <a:rPr lang="it-IT" dirty="0">
                <a:solidFill>
                  <a:schemeClr val="accent1">
                    <a:lumMod val="75000"/>
                  </a:schemeClr>
                </a:solidFill>
              </a:rPr>
              <a:t>:</a:t>
            </a:r>
          </a:p>
          <a:p>
            <a:pPr marL="714375" indent="-349250">
              <a:buFont typeface="Wingdings" panose="05000000000000000000" pitchFamily="2" charset="2"/>
              <a:buChar char="Ø"/>
            </a:pPr>
            <a:r>
              <a:rPr lang="it-IT" dirty="0">
                <a:solidFill>
                  <a:schemeClr val="accent1">
                    <a:lumMod val="75000"/>
                  </a:schemeClr>
                </a:solidFill>
              </a:rPr>
              <a:t>Palazzetti dello Sport / Palestre Pubbliche</a:t>
            </a:r>
          </a:p>
          <a:p>
            <a:pPr marL="714375" indent="-349250">
              <a:buFont typeface="Wingdings" panose="05000000000000000000" pitchFamily="2" charset="2"/>
              <a:buChar char="Ø"/>
            </a:pPr>
            <a:r>
              <a:rPr lang="it-IT" dirty="0">
                <a:solidFill>
                  <a:schemeClr val="accent1">
                    <a:lumMod val="75000"/>
                  </a:schemeClr>
                </a:solidFill>
              </a:rPr>
              <a:t>Impianti di Atletica Leggera</a:t>
            </a:r>
          </a:p>
          <a:p>
            <a:pPr marL="714375" indent="-349250">
              <a:buFont typeface="Wingdings" panose="05000000000000000000" pitchFamily="2" charset="2"/>
              <a:buChar char="Ø"/>
            </a:pPr>
            <a:r>
              <a:rPr lang="it-IT" dirty="0">
                <a:solidFill>
                  <a:schemeClr val="accent1">
                    <a:lumMod val="75000"/>
                  </a:schemeClr>
                </a:solidFill>
              </a:rPr>
              <a:t>Campi Calcio/Rugby</a:t>
            </a:r>
          </a:p>
          <a:p>
            <a:pPr marL="714375" indent="-349250">
              <a:buFont typeface="Wingdings" panose="05000000000000000000" pitchFamily="2" charset="2"/>
              <a:buChar char="Ø"/>
            </a:pPr>
            <a:r>
              <a:rPr lang="it-IT" dirty="0">
                <a:solidFill>
                  <a:schemeClr val="accent1">
                    <a:lumMod val="75000"/>
                  </a:schemeClr>
                </a:solidFill>
              </a:rPr>
              <a:t>Altro</a:t>
            </a:r>
          </a:p>
          <a:p>
            <a:pPr marL="285750" indent="-285750">
              <a:buFontTx/>
              <a:buChar char="-"/>
            </a:pPr>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p:txBody>
      </p:sp>
    </p:spTree>
    <p:extLst>
      <p:ext uri="{BB962C8B-B14F-4D97-AF65-F5344CB8AC3E}">
        <p14:creationId xmlns:p14="http://schemas.microsoft.com/office/powerpoint/2010/main" val="814388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057A3FD2-546E-4FF4-99A5-C82C07747ABE}"/>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415371" y="1666473"/>
            <a:ext cx="10042639" cy="5355312"/>
          </a:xfrm>
          <a:prstGeom prst="rect">
            <a:avLst/>
          </a:prstGeom>
          <a:noFill/>
        </p:spPr>
        <p:txBody>
          <a:bodyPr wrap="square" rtlCol="0">
            <a:spAutoFit/>
          </a:bodyPr>
          <a:lstStyle/>
          <a:p>
            <a:pPr algn="ctr"/>
            <a:r>
              <a:rPr lang="it-IT" b="1" dirty="0">
                <a:solidFill>
                  <a:schemeClr val="accent1">
                    <a:lumMod val="75000"/>
                  </a:schemeClr>
                </a:solidFill>
              </a:rPr>
              <a:t>SCENARI OPERATIVI - 2</a:t>
            </a:r>
          </a:p>
          <a:p>
            <a:pPr algn="ctr"/>
            <a:r>
              <a:rPr lang="it-IT" i="1" dirty="0">
                <a:solidFill>
                  <a:schemeClr val="accent1">
                    <a:lumMod val="75000"/>
                  </a:schemeClr>
                </a:solidFill>
              </a:rPr>
              <a:t>Principali Normative di riferimento: molte ma non esaustive</a:t>
            </a:r>
          </a:p>
          <a:p>
            <a:pPr algn="ct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Circolari e Protocolli MIUR</a:t>
            </a:r>
          </a:p>
          <a:p>
            <a:pPr marL="285750" indent="-285750">
              <a:buFontTx/>
              <a:buChar char="-"/>
            </a:pPr>
            <a:r>
              <a:rPr lang="it-IT" dirty="0">
                <a:solidFill>
                  <a:schemeClr val="accent1">
                    <a:lumMod val="75000"/>
                  </a:schemeClr>
                </a:solidFill>
              </a:rPr>
              <a:t>DPR 275/1999 – Regolamento dell’Autonomia Scolastica</a:t>
            </a:r>
          </a:p>
          <a:p>
            <a:pPr marL="285750" indent="-285750">
              <a:buFontTx/>
              <a:buChar char="-"/>
            </a:pPr>
            <a:r>
              <a:rPr lang="it-IT" dirty="0">
                <a:solidFill>
                  <a:schemeClr val="accent1">
                    <a:lumMod val="75000"/>
                  </a:schemeClr>
                </a:solidFill>
              </a:rPr>
              <a:t>Protocolli degli Uffici Regionali Scolastici</a:t>
            </a:r>
          </a:p>
          <a:p>
            <a:pPr marL="285750" indent="-285750">
              <a:buFontTx/>
              <a:buChar char="-"/>
            </a:pPr>
            <a:r>
              <a:rPr lang="it-IT" dirty="0">
                <a:solidFill>
                  <a:schemeClr val="accent1">
                    <a:lumMod val="75000"/>
                  </a:schemeClr>
                </a:solidFill>
              </a:rPr>
              <a:t>Protocolli dei singoli Istituti: differenti tra Istituti di 1° e 2° Grado</a:t>
            </a:r>
          </a:p>
          <a:p>
            <a:pPr marL="285750" indent="-285750">
              <a:buFontTx/>
              <a:buChar char="-"/>
            </a:pPr>
            <a:r>
              <a:rPr lang="it-IT" dirty="0">
                <a:solidFill>
                  <a:schemeClr val="accent1">
                    <a:lumMod val="75000"/>
                  </a:schemeClr>
                </a:solidFill>
              </a:rPr>
              <a:t>Raccomandazioni della FMSI per la ripresa dell’attività fisica «post COVID-19» per quanti non praticano sport agonistico</a:t>
            </a:r>
          </a:p>
          <a:p>
            <a:pPr marL="285750" indent="-285750">
              <a:buFontTx/>
              <a:buChar char="-"/>
            </a:pPr>
            <a:r>
              <a:rPr lang="it-IT" dirty="0">
                <a:solidFill>
                  <a:schemeClr val="accent1">
                    <a:lumMod val="75000"/>
                  </a:schemeClr>
                </a:solidFill>
              </a:rPr>
              <a:t>Disciplinari delle Federazioni Sportive Nazionali (Lo Sport riparte in sicurezza – Politecnico di Torino)</a:t>
            </a:r>
          </a:p>
          <a:p>
            <a:r>
              <a:rPr lang="it-IT" dirty="0">
                <a:solidFill>
                  <a:schemeClr val="accent1">
                    <a:lumMod val="75000"/>
                  </a:schemeClr>
                </a:solidFill>
              </a:rPr>
              <a:t>      </a:t>
            </a:r>
            <a:r>
              <a:rPr lang="it-IT" dirty="0">
                <a:solidFill>
                  <a:srgbClr val="C00000"/>
                </a:solidFill>
              </a:rPr>
              <a:t>Il </a:t>
            </a:r>
            <a:r>
              <a:rPr lang="it-IT" i="1" dirty="0">
                <a:solidFill>
                  <a:srgbClr val="C00000"/>
                </a:solidFill>
              </a:rPr>
              <a:t>Disciplinare FIDAL per la riapertura degli impianti per gli allenamenti individuali e il Protocollo TAC,</a:t>
            </a:r>
          </a:p>
          <a:p>
            <a:r>
              <a:rPr lang="it-IT" i="1" dirty="0">
                <a:solidFill>
                  <a:srgbClr val="C00000"/>
                </a:solidFill>
              </a:rPr>
              <a:t>      sono consultabili e scaricabili dalla Home Page del sito FIDAL (</a:t>
            </a:r>
            <a:r>
              <a:rPr lang="it-IT" i="1" dirty="0">
                <a:solidFill>
                  <a:srgbClr val="C00000"/>
                </a:solidFill>
                <a:hlinkClick r:id="rId6">
                  <a:extLst>
                    <a:ext uri="{A12FA001-AC4F-418D-AE19-62706E023703}">
                      <ahyp:hlinkClr xmlns:ahyp="http://schemas.microsoft.com/office/drawing/2018/hyperlinkcolor" val="tx"/>
                    </a:ext>
                  </a:extLst>
                </a:hlinkClick>
              </a:rPr>
              <a:t>www.fidal.it</a:t>
            </a:r>
            <a:r>
              <a:rPr lang="it-IT" i="1" dirty="0">
                <a:solidFill>
                  <a:srgbClr val="C00000"/>
                </a:solidFill>
              </a:rPr>
              <a:t>) al Link «COVID-19» </a:t>
            </a:r>
            <a:endParaRPr lang="it-IT" dirty="0">
              <a:solidFill>
                <a:srgbClr val="C00000"/>
              </a:solidFill>
            </a:endParaRPr>
          </a:p>
          <a:p>
            <a:pPr marL="285750" indent="-285750">
              <a:buFontTx/>
              <a:buChar char="-"/>
            </a:pPr>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p:txBody>
      </p:sp>
    </p:spTree>
    <p:extLst>
      <p:ext uri="{BB962C8B-B14F-4D97-AF65-F5344CB8AC3E}">
        <p14:creationId xmlns:p14="http://schemas.microsoft.com/office/powerpoint/2010/main" val="827350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BEC6F866-1F81-4713-A611-8CBDB37576C7}"/>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421255" y="1677506"/>
            <a:ext cx="10042638" cy="7294305"/>
          </a:xfrm>
          <a:prstGeom prst="rect">
            <a:avLst/>
          </a:prstGeom>
          <a:noFill/>
        </p:spPr>
        <p:txBody>
          <a:bodyPr wrap="square" rtlCol="0">
            <a:spAutoFit/>
          </a:bodyPr>
          <a:lstStyle/>
          <a:p>
            <a:pPr algn="ctr"/>
            <a:r>
              <a:rPr lang="it-IT" b="1" dirty="0">
                <a:solidFill>
                  <a:schemeClr val="accent1">
                    <a:lumMod val="75000"/>
                  </a:schemeClr>
                </a:solidFill>
              </a:rPr>
              <a:t>SCENARI OPERATIVI - 3</a:t>
            </a:r>
          </a:p>
          <a:p>
            <a:pPr algn="ctr"/>
            <a:r>
              <a:rPr lang="it-IT" i="1" dirty="0">
                <a:solidFill>
                  <a:schemeClr val="accent1">
                    <a:lumMod val="75000"/>
                  </a:schemeClr>
                </a:solidFill>
              </a:rPr>
              <a:t>Strumenti, Azioni e Cautele preliminari</a:t>
            </a:r>
          </a:p>
          <a:p>
            <a:endParaRPr lang="it-IT" dirty="0">
              <a:solidFill>
                <a:schemeClr val="accent1">
                  <a:lumMod val="75000"/>
                </a:schemeClr>
              </a:solidFill>
            </a:endParaRPr>
          </a:p>
          <a:p>
            <a:pPr marL="285750" indent="-285750">
              <a:buFontTx/>
              <a:buChar char="-"/>
            </a:pPr>
            <a:r>
              <a:rPr lang="it-IT" dirty="0">
                <a:solidFill>
                  <a:schemeClr val="accent1">
                    <a:lumMod val="75000"/>
                  </a:schemeClr>
                </a:solidFill>
              </a:rPr>
              <a:t>Documento INAIL per la gestione delle operazioni di pulizia, disinfezione e sanificazione nelle strutture scolastiche (</a:t>
            </a:r>
            <a:r>
              <a:rPr lang="it-IT" i="1" dirty="0">
                <a:solidFill>
                  <a:schemeClr val="accent1">
                    <a:lumMod val="75000"/>
                  </a:schemeClr>
                </a:solidFill>
              </a:rPr>
              <a:t>Tabella delle Palestre</a:t>
            </a:r>
            <a:r>
              <a:rPr lang="it-IT" dirty="0">
                <a:solidFill>
                  <a:schemeClr val="accent1">
                    <a:lumMod val="75000"/>
                  </a:schemeClr>
                </a:solidFill>
              </a:rPr>
              <a:t>)</a:t>
            </a:r>
          </a:p>
          <a:p>
            <a:pPr marL="285750" indent="-285750">
              <a:buFontTx/>
              <a:buChar char="-"/>
            </a:pP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Rapporto ISS COVID-19 n°25/2020</a:t>
            </a:r>
          </a:p>
          <a:p>
            <a:pPr marL="285750" indent="-285750">
              <a:buFontTx/>
              <a:buChar char="-"/>
            </a:pP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Uscita dalle palestre e dagli spazi sportivi in genere (</a:t>
            </a:r>
            <a:r>
              <a:rPr lang="it-IT" i="1" dirty="0">
                <a:solidFill>
                  <a:schemeClr val="accent1">
                    <a:lumMod val="75000"/>
                  </a:schemeClr>
                </a:solidFill>
              </a:rPr>
              <a:t>gradualità</a:t>
            </a:r>
            <a:r>
              <a:rPr lang="it-IT" dirty="0">
                <a:solidFill>
                  <a:schemeClr val="accent1">
                    <a:lumMod val="75000"/>
                  </a:schemeClr>
                </a:solidFill>
              </a:rPr>
              <a:t> </a:t>
            </a:r>
            <a:r>
              <a:rPr lang="it-IT" i="1" dirty="0">
                <a:solidFill>
                  <a:schemeClr val="accent1">
                    <a:lumMod val="75000"/>
                  </a:schemeClr>
                </a:solidFill>
              </a:rPr>
              <a:t>e</a:t>
            </a:r>
            <a:r>
              <a:rPr lang="it-IT" dirty="0">
                <a:solidFill>
                  <a:schemeClr val="accent1">
                    <a:lumMod val="75000"/>
                  </a:schemeClr>
                </a:solidFill>
              </a:rPr>
              <a:t> </a:t>
            </a:r>
            <a:r>
              <a:rPr lang="it-IT" i="1" dirty="0">
                <a:solidFill>
                  <a:schemeClr val="accent1">
                    <a:lumMod val="75000"/>
                  </a:schemeClr>
                </a:solidFill>
              </a:rPr>
              <a:t>igiene di attrezzature, locali e personale</a:t>
            </a:r>
            <a:r>
              <a:rPr lang="it-IT" dirty="0">
                <a:solidFill>
                  <a:schemeClr val="accent1">
                    <a:lumMod val="75000"/>
                  </a:schemeClr>
                </a:solidFill>
              </a:rPr>
              <a:t>)</a:t>
            </a:r>
          </a:p>
          <a:p>
            <a:pPr marL="285750" indent="-285750">
              <a:buFontTx/>
              <a:buChar char="-"/>
            </a:pP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Accesso alle palestre e agli spazi sportivi in genere (</a:t>
            </a:r>
            <a:r>
              <a:rPr lang="it-IT" i="1" dirty="0">
                <a:solidFill>
                  <a:schemeClr val="accent1">
                    <a:lumMod val="75000"/>
                  </a:schemeClr>
                </a:solidFill>
              </a:rPr>
              <a:t>gradualità e abbigliamento</a:t>
            </a:r>
            <a:r>
              <a:rPr lang="it-IT" dirty="0">
                <a:solidFill>
                  <a:schemeClr val="accent1">
                    <a:lumMod val="75000"/>
                  </a:schemeClr>
                </a:solidFill>
              </a:rPr>
              <a:t>)</a:t>
            </a:r>
          </a:p>
          <a:p>
            <a:pPr marL="285750" indent="-285750">
              <a:buFontTx/>
              <a:buChar char="-"/>
            </a:pP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Areazione e sanificazione dei locali (</a:t>
            </a:r>
            <a:r>
              <a:rPr lang="it-IT" i="1" dirty="0" err="1">
                <a:solidFill>
                  <a:schemeClr val="accent1">
                    <a:lumMod val="75000"/>
                  </a:schemeClr>
                </a:solidFill>
              </a:rPr>
              <a:t>pre</a:t>
            </a:r>
            <a:r>
              <a:rPr lang="it-IT" i="1" dirty="0">
                <a:solidFill>
                  <a:schemeClr val="accent1">
                    <a:lumMod val="75000"/>
                  </a:schemeClr>
                </a:solidFill>
              </a:rPr>
              <a:t> e post attività</a:t>
            </a:r>
            <a:r>
              <a:rPr lang="it-IT" dirty="0">
                <a:solidFill>
                  <a:schemeClr val="accent1">
                    <a:lumMod val="75000"/>
                  </a:schemeClr>
                </a:solidFill>
              </a:rPr>
              <a:t>)</a:t>
            </a:r>
          </a:p>
          <a:p>
            <a:pPr marL="285750" indent="-285750">
              <a:buFontTx/>
              <a:buChar char="-"/>
            </a:pPr>
            <a:endParaRPr lang="it-IT" dirty="0">
              <a:solidFill>
                <a:schemeClr val="accent1">
                  <a:lumMod val="75000"/>
                </a:schemeClr>
              </a:solidFill>
            </a:endParaRPr>
          </a:p>
          <a:p>
            <a:pPr marL="285750" indent="-285750">
              <a:buFontTx/>
              <a:buChar char="-"/>
            </a:pPr>
            <a:r>
              <a:rPr lang="it-IT" dirty="0">
                <a:solidFill>
                  <a:schemeClr val="accent1">
                    <a:lumMod val="75000"/>
                  </a:schemeClr>
                </a:solidFill>
              </a:rPr>
              <a:t>Uso delle attrezzature e degli attrezzi</a:t>
            </a:r>
          </a:p>
          <a:p>
            <a:endParaRPr lang="it-IT" dirty="0">
              <a:solidFill>
                <a:schemeClr val="accent1">
                  <a:lumMod val="75000"/>
                </a:schemeClr>
              </a:solidFill>
            </a:endParaRPr>
          </a:p>
          <a:p>
            <a:pPr algn="ctr"/>
            <a:endParaRPr lang="it-IT" dirty="0">
              <a:solidFill>
                <a:schemeClr val="accent1">
                  <a:lumMod val="75000"/>
                </a:schemeClr>
              </a:solidFill>
            </a:endParaRPr>
          </a:p>
          <a:p>
            <a:pPr marL="285750" indent="-285750">
              <a:buFontTx/>
              <a:buChar char="-"/>
            </a:pPr>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a:p>
            <a:pPr lvl="6"/>
            <a:endParaRPr lang="it-IT" dirty="0">
              <a:solidFill>
                <a:schemeClr val="accent1">
                  <a:lumMod val="75000"/>
                </a:schemeClr>
              </a:solidFill>
            </a:endParaRPr>
          </a:p>
        </p:txBody>
      </p:sp>
    </p:spTree>
    <p:extLst>
      <p:ext uri="{BB962C8B-B14F-4D97-AF65-F5344CB8AC3E}">
        <p14:creationId xmlns:p14="http://schemas.microsoft.com/office/powerpoint/2010/main" val="56416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resentazione Cover Corso Docenti A4 2019-2.jpg" descr="/Volumes/MONICA MY/Lavori/ULTIMO/FIDAL/CORSI DOCENTI/CORSO DOCENTI MILANO 2019/Presentazione base Corso Docenti/Presentazione Cover Corso Docenti A4 2019-2.jpg">
            <a:extLst>
              <a:ext uri="{FF2B5EF4-FFF2-40B4-BE49-F238E27FC236}">
                <a16:creationId xmlns:a16="http://schemas.microsoft.com/office/drawing/2014/main" id="{37901DF1-B8CB-48B6-B3B2-E4EA4E5D284E}"/>
              </a:ext>
            </a:extLst>
          </p:cNvPr>
          <p:cNvPicPr>
            <a:picLocks noChangeAspect="1"/>
          </p:cNvPicPr>
          <p:nvPr/>
        </p:nvPicPr>
        <p:blipFill rotWithShape="1">
          <a:blip r:embed="rId3" r:link="rId4"/>
          <a:srcRect t="10" r="2" b="2"/>
          <a:stretch>
            <a:fillRect/>
          </a:stretch>
        </p:blipFill>
        <p:spPr>
          <a:xfrm>
            <a:off x="20" y="1413"/>
            <a:ext cx="10688617" cy="7561437"/>
          </a:xfrm>
          <a:prstGeom prst="rect">
            <a:avLst/>
          </a:prstGeom>
        </p:spPr>
      </p:pic>
      <p:sp>
        <p:nvSpPr>
          <p:cNvPr id="2" name="CasellaDiTesto 1">
            <a:extLst>
              <a:ext uri="{FF2B5EF4-FFF2-40B4-BE49-F238E27FC236}">
                <a16:creationId xmlns:a16="http://schemas.microsoft.com/office/drawing/2014/main" id="{E7EB1112-62D7-420C-B3E8-834AC3E15C21}"/>
              </a:ext>
            </a:extLst>
          </p:cNvPr>
          <p:cNvSpPr txBox="1"/>
          <p:nvPr/>
        </p:nvSpPr>
        <p:spPr>
          <a:xfrm>
            <a:off x="231751" y="757089"/>
            <a:ext cx="98650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(IDEE PER) PROTOCOLLI DI UTILIZZO DELLE PALESTRE E DEGLI IMPIANTI SPORTIVI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PER ATTIVITA’ CURRICOLARI ED EXTRA CURRICOLARI DI EDUCAZIONE FISICA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4472C4">
                  <a:lumMod val="75000"/>
                </a:srgbClr>
              </a:solidFill>
              <a:effectLst/>
              <a:uLnTx/>
              <a:uFillTx/>
              <a:latin typeface="Gill Sans MT" panose="020B0502020104020203" pitchFamily="34" charset="0"/>
              <a:ea typeface="+mn-ea"/>
              <a:cs typeface="+mn-cs"/>
            </a:endParaRPr>
          </a:p>
        </p:txBody>
      </p:sp>
      <p:sp>
        <p:nvSpPr>
          <p:cNvPr id="4" name="CasellaDiTesto 3">
            <a:extLst>
              <a:ext uri="{FF2B5EF4-FFF2-40B4-BE49-F238E27FC236}">
                <a16:creationId xmlns:a16="http://schemas.microsoft.com/office/drawing/2014/main" id="{22292731-1D40-4BAD-85F8-365D5FF3156D}"/>
              </a:ext>
            </a:extLst>
          </p:cNvPr>
          <p:cNvSpPr txBox="1"/>
          <p:nvPr/>
        </p:nvSpPr>
        <p:spPr>
          <a:xfrm>
            <a:off x="457619" y="6309980"/>
            <a:ext cx="7056784"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GIANFRANCO RENZULLI – Responsabile Ufficio Impianti Sportivi Federazione Italiana di Atletica Leggera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srgbClr val="C00000"/>
                </a:solidFill>
                <a:effectLst/>
                <a:uLnTx/>
                <a:uFillTx/>
                <a:latin typeface="Gill Sans MT" panose="020B0502020104020203" pitchFamily="34" charset="0"/>
                <a:ea typeface="+mn-ea"/>
                <a:cs typeface="+mn-cs"/>
              </a:rPr>
              <a:t>MICHELA DI MATTIA – Collaboratrice Ufficio Impianti Sportivi Federazione Italiana di Atletica Leggera</a:t>
            </a:r>
          </a:p>
        </p:txBody>
      </p:sp>
      <p:pic>
        <p:nvPicPr>
          <p:cNvPr id="6" name="Immagine 5" descr="Immagine che contiene pavimento, interni, soffitto, stanza&#10;&#10;Descrizione generata automaticamente">
            <a:extLst>
              <a:ext uri="{FF2B5EF4-FFF2-40B4-BE49-F238E27FC236}">
                <a16:creationId xmlns:a16="http://schemas.microsoft.com/office/drawing/2014/main" id="{99E49312-D551-487A-A3F8-BF26FD4E2161}"/>
              </a:ext>
            </a:extLst>
          </p:cNvPr>
          <p:cNvPicPr>
            <a:picLocks noChangeAspect="1"/>
          </p:cNvPicPr>
          <p:nvPr/>
        </p:nvPicPr>
        <p:blipFill rotWithShape="1">
          <a:blip r:embed="rId5">
            <a:alphaModFix amt="20000"/>
          </a:blip>
          <a:srcRect t="3224" b="4324"/>
          <a:stretch/>
        </p:blipFill>
        <p:spPr>
          <a:xfrm>
            <a:off x="375768" y="757090"/>
            <a:ext cx="10042638" cy="6192688"/>
          </a:xfrm>
          <a:prstGeom prst="rect">
            <a:avLst/>
          </a:prstGeom>
        </p:spPr>
      </p:pic>
      <p:sp>
        <p:nvSpPr>
          <p:cNvPr id="7" name="CasellaDiTesto 6">
            <a:extLst>
              <a:ext uri="{FF2B5EF4-FFF2-40B4-BE49-F238E27FC236}">
                <a16:creationId xmlns:a16="http://schemas.microsoft.com/office/drawing/2014/main" id="{1B1C6790-E139-4984-A435-F56DE571DE56}"/>
              </a:ext>
            </a:extLst>
          </p:cNvPr>
          <p:cNvSpPr txBox="1"/>
          <p:nvPr/>
        </p:nvSpPr>
        <p:spPr>
          <a:xfrm>
            <a:off x="375767" y="1272484"/>
            <a:ext cx="10081119" cy="6740307"/>
          </a:xfrm>
          <a:prstGeom prst="rect">
            <a:avLst/>
          </a:prstGeom>
          <a:noFill/>
        </p:spPr>
        <p:txBody>
          <a:bodyPr wrap="square" rtlCol="0">
            <a:spAutoFit/>
          </a:bodyPr>
          <a:lstStyle/>
          <a:p>
            <a:pPr algn="ctr"/>
            <a:r>
              <a:rPr lang="it-IT" b="1" dirty="0">
                <a:solidFill>
                  <a:schemeClr val="accent1">
                    <a:lumMod val="75000"/>
                  </a:schemeClr>
                </a:solidFill>
              </a:rPr>
              <a:t>CRITERI DI ESECUZIONE DELL’ATTIVITA’ </a:t>
            </a:r>
          </a:p>
          <a:p>
            <a:pPr algn="ctr"/>
            <a:r>
              <a:rPr lang="it-IT" i="1" dirty="0">
                <a:solidFill>
                  <a:schemeClr val="accent1">
                    <a:lumMod val="75000"/>
                  </a:schemeClr>
                </a:solidFill>
              </a:rPr>
              <a:t>Non ve ne sono di standardizzati e certi</a:t>
            </a:r>
          </a:p>
          <a:p>
            <a:pPr algn="ctr"/>
            <a:endParaRPr lang="it-IT" i="1" dirty="0">
              <a:solidFill>
                <a:schemeClr val="accent1">
                  <a:lumMod val="75000"/>
                </a:schemeClr>
              </a:solidFill>
            </a:endParaRPr>
          </a:p>
          <a:p>
            <a:r>
              <a:rPr lang="it-IT" i="1" dirty="0">
                <a:solidFill>
                  <a:schemeClr val="accent1">
                    <a:lumMod val="75000"/>
                  </a:schemeClr>
                </a:solidFill>
              </a:rPr>
              <a:t>- </a:t>
            </a:r>
            <a:r>
              <a:rPr lang="it-IT" dirty="0">
                <a:solidFill>
                  <a:schemeClr val="accent1">
                    <a:lumMod val="75000"/>
                  </a:schemeClr>
                </a:solidFill>
              </a:rPr>
              <a:t>Principi di riferimento:</a:t>
            </a:r>
            <a:r>
              <a:rPr lang="it-IT" i="1" dirty="0">
                <a:solidFill>
                  <a:schemeClr val="accent1">
                    <a:lumMod val="75000"/>
                  </a:schemeClr>
                </a:solidFill>
              </a:rPr>
              <a:t>	</a:t>
            </a:r>
            <a:r>
              <a:rPr lang="it-IT" dirty="0">
                <a:solidFill>
                  <a:schemeClr val="accent1">
                    <a:lumMod val="75000"/>
                  </a:schemeClr>
                </a:solidFill>
              </a:rPr>
              <a:t>- Gradualità (molti alunni verranno da lunga inattività; ansia da rientro </a:t>
            </a:r>
            <a:r>
              <a:rPr lang="it-IT" dirty="0" err="1">
                <a:solidFill>
                  <a:schemeClr val="accent1">
                    <a:lumMod val="75000"/>
                  </a:schemeClr>
                </a:solidFill>
              </a:rPr>
              <a:t>covid</a:t>
            </a:r>
            <a:r>
              <a:rPr lang="it-IT" dirty="0">
                <a:solidFill>
                  <a:schemeClr val="accent1">
                    <a:lumMod val="75000"/>
                  </a:schemeClr>
                </a:solidFill>
              </a:rPr>
              <a:t>)</a:t>
            </a:r>
          </a:p>
          <a:p>
            <a:r>
              <a:rPr lang="it-IT" dirty="0">
                <a:solidFill>
                  <a:schemeClr val="accent1">
                    <a:lumMod val="75000"/>
                  </a:schemeClr>
                </a:solidFill>
              </a:rPr>
              <a:t>			- Quantità (commisurata al livello degli alunni e alle ore da fare in aula)</a:t>
            </a:r>
          </a:p>
          <a:p>
            <a:r>
              <a:rPr lang="it-IT" dirty="0">
                <a:solidFill>
                  <a:schemeClr val="accent1">
                    <a:lumMod val="75000"/>
                  </a:schemeClr>
                </a:solidFill>
              </a:rPr>
              <a:t>			- Diversificata (consentire agli agonisti di fare attività finalizzate) </a:t>
            </a:r>
          </a:p>
          <a:p>
            <a:r>
              <a:rPr lang="it-IT" dirty="0">
                <a:solidFill>
                  <a:schemeClr val="accent1">
                    <a:lumMod val="75000"/>
                  </a:schemeClr>
                </a:solidFill>
              </a:rPr>
              <a:t>			- Intensità (all’inizio più partecipazione emotiva che intensità fisica)</a:t>
            </a:r>
          </a:p>
          <a:p>
            <a:endParaRPr lang="it-IT" dirty="0">
              <a:solidFill>
                <a:schemeClr val="accent1">
                  <a:lumMod val="75000"/>
                </a:schemeClr>
              </a:solidFill>
            </a:endParaRPr>
          </a:p>
          <a:p>
            <a:pPr marL="285750" indent="-285750">
              <a:buFontTx/>
              <a:buChar char="-"/>
            </a:pPr>
            <a:r>
              <a:rPr lang="it-IT" dirty="0">
                <a:solidFill>
                  <a:schemeClr val="accent1">
                    <a:lumMod val="75000"/>
                  </a:schemeClr>
                </a:solidFill>
              </a:rPr>
              <a:t>Modalità:		- Organizzazione degli spazi/attività condivisa tra docenti per rendere le ore</a:t>
            </a:r>
          </a:p>
          <a:p>
            <a:pPr lvl="6"/>
            <a:r>
              <a:rPr lang="it-IT" dirty="0">
                <a:solidFill>
                  <a:schemeClr val="accent1">
                    <a:lumMod val="75000"/>
                  </a:schemeClr>
                </a:solidFill>
              </a:rPr>
              <a:t>   maggiormente redditizie (rif.to: tempi di pulizia e igienizzazione)</a:t>
            </a:r>
          </a:p>
          <a:p>
            <a:pPr lvl="6"/>
            <a:r>
              <a:rPr lang="it-IT" dirty="0">
                <a:solidFill>
                  <a:schemeClr val="accent1">
                    <a:lumMod val="75000"/>
                  </a:schemeClr>
                </a:solidFill>
              </a:rPr>
              <a:t>- Ipotesi accorpamento delle ore di educazione fisica (?) </a:t>
            </a:r>
          </a:p>
          <a:p>
            <a:pPr lvl="6"/>
            <a:r>
              <a:rPr lang="it-IT" dirty="0">
                <a:solidFill>
                  <a:schemeClr val="accent1">
                    <a:lumMod val="75000"/>
                  </a:schemeClr>
                </a:solidFill>
              </a:rPr>
              <a:t>- All’aperto (inverno – estate)</a:t>
            </a:r>
          </a:p>
          <a:p>
            <a:pPr lvl="6"/>
            <a:r>
              <a:rPr lang="it-IT" dirty="0">
                <a:solidFill>
                  <a:schemeClr val="accent1">
                    <a:lumMod val="75000"/>
                  </a:schemeClr>
                </a:solidFill>
              </a:rPr>
              <a:t>- Al coperto (inverno – estate)</a:t>
            </a:r>
          </a:p>
          <a:p>
            <a:pPr lvl="6"/>
            <a:r>
              <a:rPr lang="it-IT" dirty="0">
                <a:solidFill>
                  <a:schemeClr val="accent1">
                    <a:lumMod val="75000"/>
                  </a:schemeClr>
                </a:solidFill>
              </a:rPr>
              <a:t>- Per Gruppi (Gruppo in Attività e Gruppo in Recupero)</a:t>
            </a:r>
          </a:p>
          <a:p>
            <a:pPr lvl="6"/>
            <a:r>
              <a:rPr lang="it-IT" dirty="0">
                <a:solidFill>
                  <a:schemeClr val="accent1">
                    <a:lumMod val="75000"/>
                  </a:schemeClr>
                </a:solidFill>
              </a:rPr>
              <a:t>- Postazioni fisse di lavoro</a:t>
            </a:r>
          </a:p>
          <a:p>
            <a:pPr lvl="6"/>
            <a:r>
              <a:rPr lang="it-IT" dirty="0">
                <a:solidFill>
                  <a:schemeClr val="accent1">
                    <a:lumMod val="75000"/>
                  </a:schemeClr>
                </a:solidFill>
              </a:rPr>
              <a:t>- Circuiti di attività (n alunni, n postazioni )</a:t>
            </a:r>
          </a:p>
          <a:p>
            <a:pPr lvl="6"/>
            <a:r>
              <a:rPr lang="it-IT" dirty="0">
                <a:solidFill>
                  <a:schemeClr val="accent1">
                    <a:lumMod val="75000"/>
                  </a:schemeClr>
                </a:solidFill>
              </a:rPr>
              <a:t>- Nei parchi e campi di atletica leggera</a:t>
            </a:r>
          </a:p>
          <a:p>
            <a:pPr lvl="6"/>
            <a:r>
              <a:rPr lang="it-IT" dirty="0">
                <a:solidFill>
                  <a:schemeClr val="accent1">
                    <a:lumMod val="75000"/>
                  </a:schemeClr>
                </a:solidFill>
              </a:rPr>
              <a:t>- L’importanza del camminare</a:t>
            </a:r>
          </a:p>
          <a:p>
            <a:pPr lvl="6"/>
            <a:endParaRPr lang="it-IT" dirty="0">
              <a:solidFill>
                <a:schemeClr val="accent1">
                  <a:lumMod val="75000"/>
                </a:schemeClr>
              </a:solidFill>
            </a:endParaRPr>
          </a:p>
          <a:p>
            <a:pPr marL="3028950" lvl="6" indent="-285750">
              <a:buFontTx/>
              <a:buChar char="-"/>
            </a:pPr>
            <a:endParaRPr lang="it-IT" i="1" dirty="0">
              <a:solidFill>
                <a:schemeClr val="accent1">
                  <a:lumMod val="75000"/>
                </a:schemeClr>
              </a:solidFill>
            </a:endParaRPr>
          </a:p>
          <a:p>
            <a:pPr marL="3028950" lvl="6" indent="-285750">
              <a:buFontTx/>
              <a:buChar char="-"/>
            </a:pPr>
            <a:endParaRPr lang="it-IT" i="1" dirty="0">
              <a:solidFill>
                <a:schemeClr val="accent1">
                  <a:lumMod val="75000"/>
                </a:schemeClr>
              </a:solidFill>
            </a:endParaRPr>
          </a:p>
          <a:p>
            <a:endParaRPr lang="it-IT" dirty="0">
              <a:solidFill>
                <a:schemeClr val="accent1">
                  <a:lumMod val="75000"/>
                </a:schemeClr>
              </a:solidFill>
            </a:endParaRPr>
          </a:p>
          <a:p>
            <a:endParaRPr lang="it-IT" dirty="0">
              <a:solidFill>
                <a:schemeClr val="accent1">
                  <a:lumMod val="75000"/>
                </a:schemeClr>
              </a:solidFill>
            </a:endParaRPr>
          </a:p>
          <a:p>
            <a:endParaRPr lang="it-IT" dirty="0">
              <a:solidFill>
                <a:schemeClr val="accent1">
                  <a:lumMod val="75000"/>
                </a:schemeClr>
              </a:solidFill>
            </a:endParaRPr>
          </a:p>
        </p:txBody>
      </p:sp>
    </p:spTree>
    <p:extLst>
      <p:ext uri="{BB962C8B-B14F-4D97-AF65-F5344CB8AC3E}">
        <p14:creationId xmlns:p14="http://schemas.microsoft.com/office/powerpoint/2010/main" val="133062781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352</TotalTime>
  <Words>1641</Words>
  <Application>Microsoft Office PowerPoint</Application>
  <PresentationFormat>Personalizzato</PresentationFormat>
  <Paragraphs>179</Paragraphs>
  <Slides>13</Slides>
  <Notes>12</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13</vt:i4>
      </vt:variant>
    </vt:vector>
  </HeadingPairs>
  <TitlesOfParts>
    <vt:vector size="19" baseType="lpstr">
      <vt:lpstr>Arial</vt:lpstr>
      <vt:lpstr>Calibri</vt:lpstr>
      <vt:lpstr>Calibri Light</vt:lpstr>
      <vt:lpstr>Gill Sans MT</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Maurizio Albo Raffaelli</dc:creator>
  <cp:lastModifiedBy>Michela Di Mattia</cp:lastModifiedBy>
  <cp:revision>48</cp:revision>
  <dcterms:created xsi:type="dcterms:W3CDTF">2020-09-05T16:58:46Z</dcterms:created>
  <dcterms:modified xsi:type="dcterms:W3CDTF">2020-09-08T08:37:26Z</dcterms:modified>
</cp:coreProperties>
</file>