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9" r:id="rId3"/>
    <p:sldId id="273" r:id="rId4"/>
    <p:sldId id="275" r:id="rId5"/>
    <p:sldId id="272" r:id="rId6"/>
    <p:sldId id="271" r:id="rId7"/>
    <p:sldId id="274" r:id="rId8"/>
    <p:sldId id="330" r:id="rId9"/>
    <p:sldId id="329" r:id="rId10"/>
    <p:sldId id="328" r:id="rId11"/>
    <p:sldId id="278" r:id="rId12"/>
    <p:sldId id="316" r:id="rId13"/>
    <p:sldId id="315" r:id="rId14"/>
    <p:sldId id="317" r:id="rId15"/>
    <p:sldId id="314" r:id="rId16"/>
    <p:sldId id="327" r:id="rId17"/>
    <p:sldId id="283" r:id="rId18"/>
    <p:sldId id="326" r:id="rId19"/>
    <p:sldId id="281" r:id="rId20"/>
    <p:sldId id="305" r:id="rId21"/>
    <p:sldId id="303" r:id="rId22"/>
    <p:sldId id="304" r:id="rId23"/>
    <p:sldId id="306" r:id="rId24"/>
    <p:sldId id="310" r:id="rId25"/>
    <p:sldId id="308" r:id="rId26"/>
    <p:sldId id="307" r:id="rId27"/>
    <p:sldId id="309" r:id="rId28"/>
    <p:sldId id="331" r:id="rId29"/>
    <p:sldId id="287" r:id="rId30"/>
    <p:sldId id="288" r:id="rId31"/>
    <p:sldId id="294" r:id="rId32"/>
    <p:sldId id="325" r:id="rId33"/>
    <p:sldId id="324" r:id="rId34"/>
    <p:sldId id="266" r:id="rId35"/>
    <p:sldId id="267" r:id="rId36"/>
    <p:sldId id="291" r:id="rId37"/>
    <p:sldId id="258" r:id="rId38"/>
    <p:sldId id="257" r:id="rId39"/>
    <p:sldId id="260" r:id="rId40"/>
    <p:sldId id="263" r:id="rId41"/>
    <p:sldId id="265" r:id="rId42"/>
    <p:sldId id="323" r:id="rId43"/>
    <p:sldId id="333" r:id="rId44"/>
    <p:sldId id="334" r:id="rId45"/>
    <p:sldId id="322" r:id="rId46"/>
    <p:sldId id="321" r:id="rId47"/>
    <p:sldId id="261" r:id="rId48"/>
    <p:sldId id="332" r:id="rId49"/>
    <p:sldId id="318" r:id="rId50"/>
    <p:sldId id="336" r:id="rId51"/>
    <p:sldId id="302" r:id="rId52"/>
    <p:sldId id="299" r:id="rId53"/>
    <p:sldId id="338" r:id="rId54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101" d="100"/>
          <a:sy n="101" d="100"/>
        </p:scale>
        <p:origin x="1428" y="120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F48E-1C26-554B-B2BE-C98D3F900EB0}" type="datetimeFigureOut">
              <a:rPr lang="it-IT" smtClean="0"/>
              <a:t>06/09/2020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E71B-6149-9E41-A7A0-EBF5D881947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ONICA%20MY/Lavori/ULTIMO/FIDAL/CORSI%20DOCENTI/CORSO%20DOCENTI%20MILANO%202019/Presentazione%20base%20Corso%20Docenti/Presentazione%20Cover%20Corso%20Docenti%20A4%202019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1.jpg" descr="/Volumes/MONICA MY/Lavori/ULTIMO/FIDAL/CORSI DOCENTI/CORSO DOCENTI MILANO 2019/Presentazione base Corso Docenti/Presentazione Cover Corso Docenti A4 2019-1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34609" y="-61949"/>
            <a:ext cx="10792509" cy="7632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F9070FD-FEA6-4AFB-88C3-027006736DC2}"/>
              </a:ext>
            </a:extLst>
          </p:cNvPr>
          <p:cNvSpPr/>
          <p:nvPr/>
        </p:nvSpPr>
        <p:spPr>
          <a:xfrm>
            <a:off x="159743" y="109017"/>
            <a:ext cx="105288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Educazione fisica e sport ai tempi del coronavirus</a:t>
            </a:r>
          </a:p>
          <a:p>
            <a:r>
              <a:rPr lang="it-IT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 e 9 settembre 2020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0063" y="6301705"/>
            <a:ext cx="7648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Indagine </a:t>
            </a:r>
            <a:r>
              <a:rPr lang="it-IT" sz="2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conoscitiva sulle pratiche didattiche  a distanza </a:t>
            </a:r>
            <a:r>
              <a:rPr lang="it-IT" sz="2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2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utilizzate dai docenti di scienze motorie </a:t>
            </a:r>
            <a:r>
              <a:rPr lang="it-IT" sz="2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nella fase emergenziale</a:t>
            </a:r>
            <a:endParaRPr lang="it-IT" sz="2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BBEDD6E1-4C2E-4D87-8664-84489C9822F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5122" name="Picture 2" descr="Grafico delle risposte di Moduli. Titolo della domanda: Nella DAD  ha  realizzato  lezioni TEORICHE con i suoi studenti. Numero di risposte: 254 risposte.">
            <a:extLst>
              <a:ext uri="{FF2B5EF4-FFF2-40B4-BE49-F238E27FC236}">
                <a16:creationId xmlns:a16="http://schemas.microsoft.com/office/drawing/2014/main" id="{18F9F3E8-5529-4F9A-A4D6-2F6067599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5" b="3546"/>
          <a:stretch/>
        </p:blipFill>
        <p:spPr bwMode="auto">
          <a:xfrm>
            <a:off x="0" y="757089"/>
            <a:ext cx="786459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1085191"/>
            <a:ext cx="7416824" cy="52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757089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 in  sintesi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scelti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 le sue lezioni teoriche ed i materiali didattici  messi a disposizione  degli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303760" y="4573513"/>
            <a:ext cx="7344816" cy="184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DISCIPLINE SPORTIVE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ATTIVITÀ MOTORIE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Atletica leggera, Nuoto, Calcio e Calcio a 5, Pallavolo, Pallamano, Basket e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Baskin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Badminton,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Pallapugno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Dodgeball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Rugby, Orienteering, Tennistavolo, Vela e windsurf,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Pattinaggio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ghiaccio, Ginnastica, Ginnastica artistica e </a:t>
            </a:r>
            <a:r>
              <a:rPr lang="it-I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ritmica,Yoga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Pilates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Streching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ambiente naturale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3759" y="1621185"/>
            <a:ext cx="7711529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CARATTERE GENERALE</a:t>
            </a: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alla salute, Igiene, Sicurezza, Fair play, Scienze biologiche, Scienze umane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7776" y="4573513"/>
            <a:ext cx="316835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3760" y="2989337"/>
            <a:ext cx="5904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DISCIPLINA</a:t>
            </a:r>
            <a:endParaRPr lang="it-IT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Teoria del movimento e dell’allenamento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Storia delle Olimpiadi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dello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Giochi tradizionali e  teoria generale del gioco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Postura, equilibrio,  respirazione, idratazione</a:t>
            </a:r>
          </a:p>
          <a:p>
            <a:pPr lvl="0"/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128289" y="-115705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757089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 in  sintesi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scelti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 le sue lezioni teoriche ed i materiali didattici  messi a disposizione  degli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303759" y="1621185"/>
            <a:ext cx="771152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INTERDISCIPLINARI ANCHE  A SFONDO CULTURALE, STORICO/SOCIALE, LINGUISTICO,  SCIENTIFICO ECC.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5767" y="2510865"/>
            <a:ext cx="8856984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CLIL (DNL)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argomenti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legati a percorsi interdisciplinari  programmati per la classe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argomenti teorici collegati con scienze </a:t>
            </a: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reparazione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percorsi d'esame per le classi terze della secondaria di primo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reparazione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percorsi d'esame per le classi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quinte 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secondaria di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culturale, sociale, politico dei Giochi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Olimpici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ttività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ambiente naturale, rispetto dell’ambiente  e scautismo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sfruttamento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minorile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multinazionali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89541"/>
            <a:ext cx="11021756" cy="77918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757089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 DIDATTICI 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disposizione  degli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 a supporto e guida degli apprendimenti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303759" y="1621186"/>
            <a:ext cx="77115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quaderno</a:t>
            </a:r>
            <a:r>
              <a:rPr lang="it-IT" sz="1800" dirty="0" smtClean="0"/>
              <a:t> </a:t>
            </a:r>
            <a:r>
              <a:rPr lang="it-IT" sz="1800" dirty="0"/>
              <a:t>di scienze motorie e sportive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diario</a:t>
            </a:r>
            <a:r>
              <a:rPr lang="it-IT" sz="1800" dirty="0" smtClean="0"/>
              <a:t> </a:t>
            </a:r>
            <a:r>
              <a:rPr lang="it-IT" sz="1800" dirty="0"/>
              <a:t>motorio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diario </a:t>
            </a:r>
            <a:r>
              <a:rPr lang="it-IT" sz="1800" dirty="0"/>
              <a:t>alimentare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3759" y="2989336"/>
            <a:ext cx="771152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autovalutazione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griglie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osservazione e auto/osservazione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descrittori richiesti su routine di pratiche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moduli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verifica.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3760" y="4933553"/>
            <a:ext cx="741682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riassuntive di argomenti specifici della materia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schede a “quiz"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chede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fitness su  riscaldamento - tonificazione  - stretching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attività pratiche da svolgere in autonomia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invio settimanale  di schede per  circuiti polivalenti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eserciziario: 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elenco di esercizi da eseguire a casa -facoltativi-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31383" y="0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757089"/>
            <a:ext cx="7711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800" b="1" dirty="0"/>
          </a:p>
        </p:txBody>
      </p:sp>
      <p:sp>
        <p:nvSpPr>
          <p:cNvPr id="5" name="Rettangolo 4"/>
          <p:cNvSpPr/>
          <p:nvPr/>
        </p:nvSpPr>
        <p:spPr>
          <a:xfrm>
            <a:off x="231751" y="757089"/>
            <a:ext cx="7783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MATERIALI DIDATTICI  </a:t>
            </a:r>
            <a:r>
              <a:rPr lang="it-IT" sz="2000" b="1" dirty="0" smtClean="0"/>
              <a:t>messi </a:t>
            </a:r>
            <a:r>
              <a:rPr lang="it-IT" sz="2000" b="1" dirty="0"/>
              <a:t>a disposizione  degli studenti a supporto e guida degli apprendimenti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3759" y="1621184"/>
            <a:ext cx="921702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di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testo/</a:t>
            </a:r>
            <a:r>
              <a:rPr lang="it-I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Ebook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/altri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ibri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biografie di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sportivi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Articoli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tratti da quotidiani, settimanali e riviste specializzate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Dispense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/appunti/approfondimenti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riassuntivi di argomenti specifici della materia e di argomenti interdisciplinari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Mappe</a:t>
            </a:r>
            <a:r>
              <a:rPr lang="it-IT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concettuali e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isegni</a:t>
            </a:r>
            <a:r>
              <a:rPr lang="it-IT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descrizione di esercizi e attività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Cruciverba</a:t>
            </a: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interattivo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Gioco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dama on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3759" y="4005823"/>
            <a:ext cx="10009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Registrazioni</a:t>
            </a:r>
            <a:r>
              <a:rPr lang="it-IT" sz="1800" dirty="0" smtClean="0"/>
              <a:t> </a:t>
            </a:r>
            <a:r>
              <a:rPr lang="it-IT" sz="1800" dirty="0"/>
              <a:t>di lezioni  sia teoriche che pratiche svolte  in modalità sincrona e asincrona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Filmati </a:t>
            </a:r>
            <a:r>
              <a:rPr lang="it-IT" sz="1800" dirty="0" smtClean="0"/>
              <a:t>didattici, film, filmati </a:t>
            </a:r>
            <a:r>
              <a:rPr lang="it-IT" sz="1800" dirty="0"/>
              <a:t>sportivi e documentari sui temi trattati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Video</a:t>
            </a:r>
            <a:r>
              <a:rPr lang="it-IT" sz="1800" dirty="0" smtClean="0"/>
              <a:t> </a:t>
            </a:r>
            <a:r>
              <a:rPr lang="it-IT" sz="1800" dirty="0"/>
              <a:t>tutorial  riassuntivi di argomenti specifici della materia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Video </a:t>
            </a:r>
            <a:r>
              <a:rPr lang="it-IT" sz="1800" dirty="0"/>
              <a:t>reperiti su </a:t>
            </a:r>
            <a:r>
              <a:rPr lang="it-IT" sz="1800" dirty="0" err="1"/>
              <a:t>YouTube</a:t>
            </a:r>
            <a:r>
              <a:rPr lang="it-IT" sz="1800" dirty="0"/>
              <a:t>, </a:t>
            </a:r>
            <a:r>
              <a:rPr lang="it-IT" sz="1800" dirty="0" err="1"/>
              <a:t>raiplay</a:t>
            </a:r>
            <a:r>
              <a:rPr lang="it-IT" sz="1800" dirty="0"/>
              <a:t>, Rai educational sport, rai storia,  </a:t>
            </a:r>
            <a:r>
              <a:rPr lang="it-IT" sz="1800" dirty="0" err="1"/>
              <a:t>SdS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Video </a:t>
            </a:r>
            <a:r>
              <a:rPr lang="it-IT" sz="1800" dirty="0"/>
              <a:t>realizzati dagli studenti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Link </a:t>
            </a:r>
            <a:r>
              <a:rPr lang="it-IT" sz="1800" b="1" dirty="0"/>
              <a:t>per </a:t>
            </a:r>
            <a:r>
              <a:rPr lang="it-IT" sz="1800" dirty="0"/>
              <a:t>video  e </a:t>
            </a:r>
            <a:r>
              <a:rPr lang="it-IT" sz="1800" b="1" dirty="0" err="1"/>
              <a:t>S</a:t>
            </a:r>
            <a:r>
              <a:rPr lang="it-IT" sz="1800" b="1" dirty="0" err="1" smtClean="0"/>
              <a:t>itografia</a:t>
            </a:r>
            <a:endParaRPr lang="it-IT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Interviste</a:t>
            </a:r>
            <a:endParaRPr lang="it-IT" sz="1800" b="1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611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F0EAA1D1-3791-4B67-9C8A-2FB65B565D1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6146" name="Picture 2" descr="Grafico delle risposte di Moduli. Titolo della domanda: Per queste attività ha programmato delle  verifiche. Numero di risposte: 254 risposte.">
            <a:extLst>
              <a:ext uri="{FF2B5EF4-FFF2-40B4-BE49-F238E27FC236}">
                <a16:creationId xmlns:a16="http://schemas.microsoft.com/office/drawing/2014/main" id="{66D79881-9DF0-40BF-8518-8708240E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8" b="6748"/>
          <a:stretch/>
        </p:blipFill>
        <p:spPr bwMode="auto">
          <a:xfrm>
            <a:off x="0" y="711054"/>
            <a:ext cx="7864599" cy="42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1085191"/>
            <a:ext cx="7661679" cy="500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45DEC610-CB3D-4821-AD6A-DD571022033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7170" name="Picture 2" descr="Grafico delle risposte di Moduli. Titolo della domanda: Nella DAD  ha  realizzato  con i suoi studenti lezioni PRATICHE adattandole agli spazi a disposizione degli studenti nelle loro abitazioni. Numero di risposte: 254 risposte.">
            <a:extLst>
              <a:ext uri="{FF2B5EF4-FFF2-40B4-BE49-F238E27FC236}">
                <a16:creationId xmlns:a16="http://schemas.microsoft.com/office/drawing/2014/main" id="{778326E2-6BB5-4742-944B-8D3860626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44" r="2313" b="9244"/>
          <a:stretch/>
        </p:blipFill>
        <p:spPr bwMode="auto">
          <a:xfrm>
            <a:off x="231751" y="325041"/>
            <a:ext cx="100091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9" y="1085190"/>
            <a:ext cx="7515774" cy="50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19075" y="6458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901105"/>
            <a:ext cx="9073008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Ufficio promozione FIDAL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Francesca Tosi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it-IT" sz="24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Giorgia </a:t>
            </a:r>
            <a:r>
              <a:rPr lang="it-IT" sz="2400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Corradini</a:t>
            </a:r>
            <a:endParaRPr lang="it-IT" sz="2400" i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</a:t>
            </a:r>
            <a:r>
              <a:rPr lang="it-IT" sz="24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Antonio </a:t>
            </a:r>
            <a:r>
              <a:rPr lang="it-IT" sz="2400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Laguardia</a:t>
            </a:r>
            <a:endParaRPr lang="it-IT" sz="24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84079" y="3925441"/>
            <a:ext cx="5688631" cy="14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RELATORE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Antonio </a:t>
            </a:r>
            <a:r>
              <a:rPr lang="it-IT" sz="24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Laguardia</a:t>
            </a:r>
            <a:endParaRPr lang="it-IT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9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  le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motorie  scelte per  le sue lezioni pratiche 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303759" y="2055075"/>
            <a:ext cx="8928992" cy="452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 algn="ctr">
              <a:lnSpc>
                <a:spcPct val="107000"/>
              </a:lnSpc>
              <a:spcAft>
                <a:spcPts val="0"/>
              </a:spcAft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ESERCIZI</a:t>
            </a:r>
            <a:r>
              <a:rPr lang="it-IT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>
              <a:lnSpc>
                <a:spcPct val="107000"/>
              </a:lnSpc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eseguibili  in spazi ristretti: </a:t>
            </a:r>
            <a:r>
              <a:rPr lang="it-IT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cameretta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balcone, cucina, scale, ecc..</a:t>
            </a:r>
          </a:p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 “attrezzi di fortuna” (rotoli carta igienica, cintura accappatoio,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bottiglie d’acqua, seggiola, libri, fogli di carta, manici di </a:t>
            </a:r>
            <a:r>
              <a:rPr lang="it-IT" sz="18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scopa,ecc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..)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99110" algn="ctr">
              <a:lnSpc>
                <a:spcPct val="107000"/>
              </a:lnSpc>
              <a:spcAft>
                <a:spcPts val="0"/>
              </a:spcAft>
            </a:pPr>
            <a:r>
              <a:rPr lang="it-IT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</a:t>
            </a:r>
            <a:endParaRPr lang="it-IT" sz="1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compenso post pc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posturali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educazione respiratoria e di rilassamento.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funicella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scala di agilità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giocoleria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resistenza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potenziamento muscolare</a:t>
            </a:r>
          </a:p>
        </p:txBody>
      </p:sp>
    </p:spTree>
    <p:extLst>
      <p:ext uri="{BB962C8B-B14F-4D97-AF65-F5344CB8AC3E}">
        <p14:creationId xmlns:p14="http://schemas.microsoft.com/office/powerpoint/2010/main" val="2973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  le 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motorie  scelte per  le sue lezioni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800" dirty="0"/>
          </a:p>
        </p:txBody>
      </p:sp>
      <p:sp>
        <p:nvSpPr>
          <p:cNvPr id="3" name="Rettangolo 2"/>
          <p:cNvSpPr/>
          <p:nvPr/>
        </p:nvSpPr>
        <p:spPr>
          <a:xfrm>
            <a:off x="303759" y="1907476"/>
            <a:ext cx="8856984" cy="4496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CIRCUITI  E PERCORSI GINNASTICI</a:t>
            </a:r>
          </a:p>
          <a:p>
            <a:pPr marL="499110">
              <a:lnSpc>
                <a:spcPct val="200000"/>
              </a:lnSpc>
              <a:spcAft>
                <a:spcPts val="0"/>
              </a:spcAft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 disegno del proprio spazio abitativo </a:t>
            </a:r>
          </a:p>
          <a:p>
            <a:pPr marL="499110">
              <a:lnSpc>
                <a:spcPct val="200000"/>
              </a:lnSpc>
              <a:spcAft>
                <a:spcPts val="800"/>
              </a:spcAft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l’ausilio di attrezzi  di fortuna reperiti in casa (manici di scopa, bottiglie, bottiglie di plastica  riempite con acqua come peso, sedie, elastici, ecc.) </a:t>
            </a:r>
            <a:endParaRPr lang="it-IT" sz="18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lvl="0">
              <a:lnSpc>
                <a:spcPct val="200000"/>
              </a:lnSpc>
              <a:spcAft>
                <a:spcPts val="800"/>
              </a:spcAft>
            </a:pPr>
            <a:r>
              <a:rPr lang="it-IT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basso impegno per evitare </a:t>
            </a:r>
            <a:r>
              <a:rPr lang="it-IT" sz="1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infortuni</a:t>
            </a: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stazioni con un protocollo di esecuzione e verifica con cambio settimanale  degli esercizi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ripetere autonomamente con possibilità di adattarli alle specifiche esigenze.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potenziamento generale e specifico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resistenza</a:t>
            </a:r>
          </a:p>
        </p:txBody>
      </p:sp>
    </p:spTree>
    <p:extLst>
      <p:ext uri="{BB962C8B-B14F-4D97-AF65-F5344CB8AC3E}">
        <p14:creationId xmlns:p14="http://schemas.microsoft.com/office/powerpoint/2010/main" val="34601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  le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attività motorie  scelte per  le sue lezioni pratiche 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303759" y="2055075"/>
            <a:ext cx="7711529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2860">
              <a:lnSpc>
                <a:spcPct val="107000"/>
              </a:lnSpc>
              <a:spcAft>
                <a:spcPts val="0"/>
              </a:spcAft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GIOCHI E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GIOCOLERIA</a:t>
            </a:r>
          </a:p>
          <a:p>
            <a:pPr marL="2562860">
              <a:lnSpc>
                <a:spcPct val="107000"/>
              </a:lnSpc>
              <a:spcAft>
                <a:spcPts val="0"/>
              </a:spcAft>
            </a:pPr>
            <a:endParaRPr lang="it-IT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costruzione di oggetti in live per la giocoleria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progressione di giocoleria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 di giocoleria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giochi eseguibili  in casa da soli o con i familiari suggeriti dai video del progetto Sport di classe del CONI </a:t>
            </a:r>
          </a:p>
        </p:txBody>
      </p:sp>
    </p:spTree>
    <p:extLst>
      <p:ext uri="{BB962C8B-B14F-4D97-AF65-F5344CB8AC3E}">
        <p14:creationId xmlns:p14="http://schemas.microsoft.com/office/powerpoint/2010/main" val="12820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794" y="23854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  le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attività motorie  scelte per  le sue lezioni pratiche 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447777" y="1907476"/>
            <a:ext cx="9505054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ATTIVITA CON BASE MUSICALE </a:t>
            </a:r>
            <a:endParaRPr lang="it-IT" sz="1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Facili esercizi di riscaldamento muscolare sul </a:t>
            </a:r>
            <a:r>
              <a:rPr lang="it-IT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posto</a:t>
            </a:r>
          </a:p>
          <a:p>
            <a:pPr lvl="0">
              <a:lnSpc>
                <a:spcPct val="107000"/>
              </a:lnSpc>
            </a:pPr>
            <a:endParaRPr lang="it-IT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Progressioni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 libero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dagli alunni, a tema libero o assegnato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Sedute di Aerobica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Coreografie  realizzate  in modalità sincrona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Cup Song con l’utilizzo dei bicchieri di </a:t>
            </a:r>
            <a:r>
              <a:rPr lang="it-IT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plastica</a:t>
            </a: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  le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motorie  scelte per  le sue lezioni pratiche 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303759" y="2055075"/>
            <a:ext cx="9505056" cy="4868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RILASSAMENTO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486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Tutorial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pilates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486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autogeno </a:t>
            </a:r>
          </a:p>
          <a:p>
            <a:pPr marL="78486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Yoga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486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Dinamico dove i ragazzi hanno potuto sperimentare alcune tecniche di respirazione e rilassamento</a:t>
            </a:r>
          </a:p>
          <a:p>
            <a:pPr marL="84201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  le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attività motorie  scelte per  le sue lezioni pratiche  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375767" y="1767042"/>
            <a:ext cx="9865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800" b="1" dirty="0" smtClean="0"/>
          </a:p>
          <a:p>
            <a:pPr algn="ctr"/>
            <a:r>
              <a:rPr lang="it-IT" sz="1800" b="1" dirty="0" smtClean="0"/>
              <a:t> </a:t>
            </a:r>
            <a:r>
              <a:rPr lang="it-IT" sz="1800" b="1" dirty="0"/>
              <a:t>CON VISIONE E PRODUZIONE DI </a:t>
            </a:r>
            <a:r>
              <a:rPr lang="it-IT" sz="1800" b="1" dirty="0" smtClean="0"/>
              <a:t>VIDEO</a:t>
            </a:r>
          </a:p>
          <a:p>
            <a:pPr algn="ctr"/>
            <a:endParaRPr lang="it-IT" sz="1800" b="1" dirty="0"/>
          </a:p>
          <a:p>
            <a:r>
              <a:rPr lang="it-IT" sz="1800" dirty="0" smtClean="0"/>
              <a:t>•	Invio di video per far visualizzare agli alunni esercizi e/o circuiti da eseguire</a:t>
            </a:r>
          </a:p>
          <a:p>
            <a:endParaRPr lang="it-IT" sz="1800" dirty="0"/>
          </a:p>
          <a:p>
            <a:r>
              <a:rPr lang="it-IT" sz="1800" dirty="0"/>
              <a:t>•	Invio di video da studiare e </a:t>
            </a:r>
            <a:r>
              <a:rPr lang="it-IT" sz="1800" dirty="0" smtClean="0"/>
              <a:t>riprodurre</a:t>
            </a:r>
          </a:p>
          <a:p>
            <a:endParaRPr lang="it-IT" sz="1800" dirty="0"/>
          </a:p>
          <a:p>
            <a:r>
              <a:rPr lang="it-IT" sz="1800" dirty="0"/>
              <a:t>•	Invio di video con esercizi per i diversi  gruppi muscolari  con spiegazione su come  organizzare </a:t>
            </a:r>
            <a:r>
              <a:rPr lang="it-IT" sz="1800" dirty="0" smtClean="0"/>
              <a:t>	un  	</a:t>
            </a:r>
            <a:r>
              <a:rPr lang="it-IT" sz="1800" dirty="0" err="1" smtClean="0"/>
              <a:t>circuit</a:t>
            </a:r>
            <a:r>
              <a:rPr lang="it-IT" sz="1800" dirty="0" smtClean="0"/>
              <a:t> </a:t>
            </a:r>
            <a:r>
              <a:rPr lang="it-IT" sz="1800" dirty="0"/>
              <a:t>training. </a:t>
            </a:r>
            <a:r>
              <a:rPr lang="it-IT" sz="1800" dirty="0" smtClean="0"/>
              <a:t>(</a:t>
            </a:r>
            <a:r>
              <a:rPr lang="it-IT" sz="1800" dirty="0"/>
              <a:t>ad ogni studente è stato  poi chiesto di scegliere  gli esercizi da inserire nei propri  </a:t>
            </a:r>
            <a:r>
              <a:rPr lang="it-IT" sz="1800" dirty="0" smtClean="0"/>
              <a:t>	circuiti)</a:t>
            </a:r>
          </a:p>
          <a:p>
            <a:endParaRPr lang="it-IT" sz="1800" dirty="0"/>
          </a:p>
          <a:p>
            <a:r>
              <a:rPr lang="it-IT" sz="1800" dirty="0"/>
              <a:t>•	Assegnazione di compiti motori da effettuare e </a:t>
            </a:r>
            <a:r>
              <a:rPr lang="it-IT" sz="1800" dirty="0" smtClean="0"/>
              <a:t>videoregistrare</a:t>
            </a:r>
          </a:p>
          <a:p>
            <a:endParaRPr lang="it-IT" sz="1800" dirty="0"/>
          </a:p>
          <a:p>
            <a:r>
              <a:rPr lang="it-IT" sz="1800" dirty="0"/>
              <a:t>•	Invio di Link di video precedentemente analizzati e scelti on-line</a:t>
            </a:r>
          </a:p>
        </p:txBody>
      </p:sp>
    </p:spTree>
    <p:extLst>
      <p:ext uri="{BB962C8B-B14F-4D97-AF65-F5344CB8AC3E}">
        <p14:creationId xmlns:p14="http://schemas.microsoft.com/office/powerpoint/2010/main" val="34813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attività motorie  scelte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 le sue lezioni pratiche  </a:t>
            </a:r>
            <a:endParaRPr lang="it-IT" sz="2000" b="1" dirty="0"/>
          </a:p>
        </p:txBody>
      </p:sp>
      <p:sp>
        <p:nvSpPr>
          <p:cNvPr id="9" name="Rettangolo 8"/>
          <p:cNvSpPr/>
          <p:nvPr/>
        </p:nvSpPr>
        <p:spPr>
          <a:xfrm>
            <a:off x="303759" y="1619444"/>
            <a:ext cx="8712968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 algn="ctr">
              <a:lnSpc>
                <a:spcPct val="107000"/>
              </a:lnSpc>
              <a:spcAft>
                <a:spcPts val="0"/>
              </a:spcAft>
            </a:pPr>
            <a:endParaRPr lang="it-IT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ctr">
              <a:lnSpc>
                <a:spcPct val="107000"/>
              </a:lnSpc>
              <a:spcAft>
                <a:spcPts val="0"/>
              </a:spcAft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guida personale, usando immagini senza audio reperite sul web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alunni,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scelto il tempo da dedicare all'attività per una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settimana,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registrato i passi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realizzati con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l'ausilio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dell'</a:t>
            </a:r>
            <a:r>
              <a:rPr lang="it-I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(riportati poi su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foglio Excel, condiviso con la classe,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l’indicazione  dell’attiva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motoria svolta giornalmente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ttività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aerobiche di corsa utilizzando l'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Strava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condizionamento funzionale da poter eseguire in casa: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Plank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calisthenis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attività a corpo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fitness servendosi  dell’applicazione “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adidas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training”</a:t>
            </a:r>
          </a:p>
        </p:txBody>
      </p:sp>
    </p:spTree>
    <p:extLst>
      <p:ext uri="{BB962C8B-B14F-4D97-AF65-F5344CB8AC3E}">
        <p14:creationId xmlns:p14="http://schemas.microsoft.com/office/powerpoint/2010/main" val="12125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3759" y="973113"/>
            <a:ext cx="771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descriva in sintesi  le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TIPOLOGIE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attività motorie  scelte per  le sue lezioni pratiche 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7777" y="2055075"/>
            <a:ext cx="972107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ESEMPI DI </a:t>
            </a:r>
            <a:r>
              <a:rPr lang="it-IT" sz="1800" b="1" dirty="0" smtClean="0"/>
              <a:t>LEZIONI</a:t>
            </a:r>
          </a:p>
          <a:p>
            <a:pPr algn="ctr"/>
            <a:endParaRPr lang="it-I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Lezioni  </a:t>
            </a:r>
            <a:r>
              <a:rPr lang="it-IT" sz="1800" dirty="0"/>
              <a:t>introdotte da una presentazione  teorica e da  un video </a:t>
            </a:r>
            <a:r>
              <a:rPr lang="it-IT" sz="1800" dirty="0" smtClean="0"/>
              <a:t>tutorial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Mezz'ora </a:t>
            </a:r>
            <a:r>
              <a:rPr lang="it-IT" sz="1800" dirty="0"/>
              <a:t>di ginnastica in diretta (lezioni di potenziamento, di mobilità...) con o senza </a:t>
            </a:r>
            <a:r>
              <a:rPr lang="it-IT" sz="1800" dirty="0" smtClean="0"/>
              <a:t>musica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Presentazione </a:t>
            </a:r>
            <a:r>
              <a:rPr lang="it-IT" sz="1800" dirty="0"/>
              <a:t>di video e spiegazione del compito da </a:t>
            </a:r>
            <a:r>
              <a:rPr lang="it-IT" sz="1800" dirty="0" smtClean="0"/>
              <a:t>realizzare </a:t>
            </a:r>
          </a:p>
          <a:p>
            <a:r>
              <a:rPr lang="it-IT" sz="1800" dirty="0"/>
              <a:t>	</a:t>
            </a:r>
            <a:r>
              <a:rPr lang="it-IT" sz="1800" dirty="0" smtClean="0"/>
              <a:t>(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genere erano sfide: i ragazzi poi mi mandavano i loro video che io guardavo e restituivo con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	un 	commento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.. sempre positivo per l'impegno che dimostravano e non tanto per la reale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	riuscita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Un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modo per tenerli allegri e in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forma</a:t>
            </a:r>
            <a:r>
              <a:rPr lang="it-IT" sz="1800" dirty="0" smtClean="0"/>
              <a:t>)</a:t>
            </a:r>
            <a:endParaRPr lang="it-IT" sz="18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21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3A01D11B-FCC7-47C0-840E-2C09ABEF976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8194" name="Picture 2" descr="Grafico delle risposte di Moduli. Titolo della domanda: Per queste attività ha programmato delle  verifiche  . Numero di risposte: 254 risposte.">
            <a:extLst>
              <a:ext uri="{FF2B5EF4-FFF2-40B4-BE49-F238E27FC236}">
                <a16:creationId xmlns:a16="http://schemas.microsoft.com/office/drawing/2014/main" id="{B4ED75E8-3D7B-4F3D-8B45-AA63B191D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8" b="3546"/>
          <a:stretch/>
        </p:blipFill>
        <p:spPr bwMode="auto">
          <a:xfrm>
            <a:off x="0" y="757090"/>
            <a:ext cx="7905829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8" y="1085191"/>
            <a:ext cx="7344817" cy="531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37901DF1-B8CB-48B6-B3B2-E4EA4E5D284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1026" name="Picture 2" descr="Grafico delle risposte di Moduli. Titolo della domanda: Docente . Numero di risposte: 254 risposte.">
            <a:extLst>
              <a:ext uri="{FF2B5EF4-FFF2-40B4-BE49-F238E27FC236}">
                <a16:creationId xmlns:a16="http://schemas.microsoft.com/office/drawing/2014/main" id="{B80FB172-E251-4764-AE8C-1DDF96064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0"/>
          <a:stretch/>
        </p:blipFill>
        <p:spPr bwMode="auto">
          <a:xfrm>
            <a:off x="591791" y="897061"/>
            <a:ext cx="8512671" cy="4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1174961"/>
            <a:ext cx="7481261" cy="519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5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8" y="1405161"/>
            <a:ext cx="745709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0C101838-70FF-4441-ACBB-10D846B7E86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9218" name="Picture 2" descr="Grafico delle risposte di Moduli. Titolo della domanda: Ci indichi orientativamente  la  percentuale di studenti delle sue classi che ha partecipato  alla DAD. Numero di risposte: 254 risposte.">
            <a:extLst>
              <a:ext uri="{FF2B5EF4-FFF2-40B4-BE49-F238E27FC236}">
                <a16:creationId xmlns:a16="http://schemas.microsoft.com/office/drawing/2014/main" id="{6F11E431-BFD6-4934-B965-5620EF170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9"/>
          <a:stretch/>
        </p:blipFill>
        <p:spPr bwMode="auto">
          <a:xfrm>
            <a:off x="1" y="757089"/>
            <a:ext cx="1025659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1FF3929C-2CBF-43A9-9363-B8B45AB932C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301" y="6458"/>
            <a:ext cx="10688638" cy="7556392"/>
          </a:xfrm>
          <a:prstGeom prst="rect">
            <a:avLst/>
          </a:prstGeom>
        </p:spPr>
      </p:pic>
      <p:pic>
        <p:nvPicPr>
          <p:cNvPr id="10242" name="Picture 2" descr="Grafico delle risposte di Moduli. Titolo della domanda: Ha rilevato differenze quantitative/qualitative   nella partecipazione degli studenti in relazione al tipo di scuola ed  all’anno di corso frequentato o al sesso? . Numero di risposte: 254 risposte.">
            <a:extLst>
              <a:ext uri="{FF2B5EF4-FFF2-40B4-BE49-F238E27FC236}">
                <a16:creationId xmlns:a16="http://schemas.microsoft.com/office/drawing/2014/main" id="{09CE6118-82DC-446A-BF05-1D8D9932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" b="7858"/>
          <a:stretch/>
        </p:blipFill>
        <p:spPr bwMode="auto">
          <a:xfrm>
            <a:off x="0" y="829097"/>
            <a:ext cx="999669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-10255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685081"/>
            <a:ext cx="7711529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/>
              <a:t>Se ha risposto </a:t>
            </a:r>
            <a:r>
              <a:rPr lang="it-IT" sz="2000" b="1" dirty="0">
                <a:solidFill>
                  <a:srgbClr val="FF0000"/>
                </a:solidFill>
              </a:rPr>
              <a:t>SI </a:t>
            </a:r>
            <a:r>
              <a:rPr lang="it-IT" sz="2000" b="1" dirty="0"/>
              <a:t>ci indichi quali differenze ha riscontrato: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primo biennio, secondo biennio e  quinto anno  della scuola secondaria di secondo grado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3760" y="2053234"/>
            <a:ext cx="9289032" cy="392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femmine hanno partecipato più attivamente e con più costanza rispetto ai maschi, sia nella teoria che  nella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Evidenti difficoltà per gli alunni </a:t>
            </a:r>
            <a:r>
              <a:rPr lang="it-IT" sz="1800" dirty="0"/>
              <a:t>disabili </a:t>
            </a:r>
            <a:endParaRPr lang="it-IT" sz="18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Più partecipazione da parte degli alunni del liceo sportivo e del liceo scientifico  rispetto a quelli degli altri licei, dei tecnici e dei professionali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Leggera prevalenza nella partecipazione da parte degli alunni del  primo biennio rispetto a quelli del secondo biennio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Stessa </a:t>
            </a:r>
            <a:r>
              <a:rPr lang="it-IT" sz="1800" dirty="0"/>
              <a:t>frequenza ed interesse nel liceo sportivo tra tutte le </a:t>
            </a:r>
            <a:r>
              <a:rPr lang="it-IT" sz="1800" dirty="0" smtClean="0"/>
              <a:t>classi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1800" dirty="0" smtClean="0"/>
              <a:t>Tra le </a:t>
            </a:r>
            <a:r>
              <a:rPr lang="it-IT" sz="1800" dirty="0"/>
              <a:t>classi </a:t>
            </a:r>
            <a:r>
              <a:rPr lang="it-IT" sz="1800" dirty="0" smtClean="0"/>
              <a:t>Quinte: </a:t>
            </a:r>
            <a:r>
              <a:rPr lang="it-IT" sz="1800" dirty="0"/>
              <a:t>m</a:t>
            </a:r>
            <a:r>
              <a:rPr lang="it-IT" sz="1800" dirty="0" smtClean="0"/>
              <a:t>aggiore partecipazione nelle classi in </a:t>
            </a:r>
            <a:r>
              <a:rPr lang="it-IT" sz="1800" dirty="0"/>
              <a:t>cui scienze motorie </a:t>
            </a:r>
            <a:r>
              <a:rPr lang="it-IT" sz="1800" dirty="0" smtClean="0"/>
              <a:t>era</a:t>
            </a:r>
          </a:p>
          <a:p>
            <a:r>
              <a:rPr lang="it-IT" sz="1800" dirty="0" smtClean="0"/>
              <a:t>	materia </a:t>
            </a:r>
            <a:r>
              <a:rPr lang="it-IT" sz="1800" dirty="0"/>
              <a:t>di esame di stato </a:t>
            </a:r>
          </a:p>
        </p:txBody>
      </p:sp>
    </p:spTree>
    <p:extLst>
      <p:ext uri="{BB962C8B-B14F-4D97-AF65-F5344CB8AC3E}">
        <p14:creationId xmlns:p14="http://schemas.microsoft.com/office/powerpoint/2010/main" val="38762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685082"/>
            <a:ext cx="7711529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/>
              <a:t>Se ha risposto </a:t>
            </a:r>
            <a:r>
              <a:rPr lang="it-IT" sz="2000" b="1" dirty="0">
                <a:solidFill>
                  <a:srgbClr val="FF0000"/>
                </a:solidFill>
              </a:rPr>
              <a:t>SI </a:t>
            </a:r>
            <a:r>
              <a:rPr lang="it-IT" sz="2000" b="1" dirty="0"/>
              <a:t>ci indichi quali differenze ha riscontrato: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/>
              <a:t> </a:t>
            </a:r>
            <a:r>
              <a:rPr lang="it-IT" sz="2000" b="1" dirty="0"/>
              <a:t>(</a:t>
            </a:r>
            <a:r>
              <a:rPr lang="it-IT" sz="1800" b="1" dirty="0">
                <a:solidFill>
                  <a:srgbClr val="FF0000"/>
                </a:solidFill>
              </a:rPr>
              <a:t>tra gli anni di corso  della  scuola secondaria di primo grado</a:t>
            </a:r>
            <a:r>
              <a:rPr lang="it-IT" sz="2000" b="1" dirty="0"/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775" y="1837210"/>
            <a:ext cx="9721079" cy="383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partecipi ed entusiaste le classi prime, meno le seconde, le terze poco impegnate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Gli alunni di prima e seconda media hanno seguito con assiduità e con maggiore serietà </a:t>
            </a:r>
            <a:r>
              <a:rPr lang="it-IT" sz="2000" dirty="0" smtClean="0"/>
              <a:t> </a:t>
            </a:r>
            <a:r>
              <a:rPr lang="it-IT" sz="2000" dirty="0"/>
              <a:t>rispetto ai ragazzi di terza </a:t>
            </a:r>
            <a:r>
              <a:rPr lang="it-IT" sz="2000" dirty="0" smtClean="0"/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/>
              <a:t>Più pigrizia nello svolgere le attività pratiche, specie nelle ragazze.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Assenza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frequenza ridotta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parte degli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alunni con svantaggi psicofisici e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socioculturali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1" y="1333153"/>
            <a:ext cx="7457024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1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75767" y="613074"/>
            <a:ext cx="7639521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DAD, quali cambiamenti in positivo/negativo ha avuto modo di osservare nei comportamenti e negli atteggiamenti  dei suoi studenti  rispetto a quelli osservati nella  consueta didattica in presenza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63999" y="2557289"/>
            <a:ext cx="3555352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Positivo			95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negativo			102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Nessun cambiamento	17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 ed ombre			35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Positivo		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447777" y="1405161"/>
            <a:ext cx="9217022" cy="537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necessità di comunicare e avere vicino la figura dell'insegnante in un momento così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difficile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Una parte degli </a:t>
            </a:r>
            <a:r>
              <a:rPr lang="it-IT" sz="2000" dirty="0"/>
              <a:t>studenti meno attenti a scuola, </a:t>
            </a:r>
            <a:r>
              <a:rPr lang="it-IT" sz="2000" dirty="0" smtClean="0"/>
              <a:t>ha </a:t>
            </a:r>
            <a:r>
              <a:rPr lang="it-IT" sz="2000" dirty="0"/>
              <a:t>dimostrato un maggior interesse e costanza durante la </a:t>
            </a:r>
            <a:r>
              <a:rPr lang="it-IT" sz="2000" dirty="0" smtClean="0"/>
              <a:t>DAD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/>
              <a:t>Riscatto degli alunni diligenti in generale rispetto alle loro capacità fisiche e </a:t>
            </a:r>
            <a:r>
              <a:rPr lang="it-IT" dirty="0" smtClean="0"/>
              <a:t>viceversa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/>
              <a:t>Maturazione degli alunni e migliore organizzazione </a:t>
            </a:r>
            <a:endParaRPr lang="it-IT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/>
              <a:t>Maggiore </a:t>
            </a:r>
            <a:r>
              <a:rPr lang="it-IT" dirty="0" smtClean="0"/>
              <a:t>autonomia e più libertà di espressione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7776" y="685081"/>
            <a:ext cx="562463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Negativo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7776" y="1333153"/>
            <a:ext cx="8856983" cy="5580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diversi  alunni sono  </a:t>
            </a:r>
            <a:r>
              <a:rPr lang="it-IT" sz="2000" dirty="0"/>
              <a:t>spariti, letteralmente parlando, nel momento in cui è cominciata la DAD</a:t>
            </a:r>
            <a:r>
              <a:rPr lang="it-IT" sz="2000" dirty="0" smtClean="0"/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d</a:t>
            </a:r>
            <a:r>
              <a:rPr lang="it-IT" sz="2000" dirty="0" smtClean="0"/>
              <a:t>isimpegno </a:t>
            </a:r>
            <a:r>
              <a:rPr lang="it-IT" sz="2000" dirty="0"/>
              <a:t>e poca partecipazione degli allievi che già presentavano problematiche simili nella normale </a:t>
            </a:r>
            <a:r>
              <a:rPr lang="it-IT" sz="2000" dirty="0" smtClean="0"/>
              <a:t>didattica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minore  </a:t>
            </a:r>
            <a:r>
              <a:rPr lang="it-IT" sz="2000" dirty="0"/>
              <a:t>partecipazione e coinvolgimento rispetto alla didattica in </a:t>
            </a:r>
            <a:r>
              <a:rPr lang="it-IT" sz="2000" dirty="0" smtClean="0"/>
              <a:t>presenza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nessun cambiamento in positivo: ritengo la DAD un vero fallimento sociale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DBEEB2CE-15B2-40B4-890E-38BAB3C6BC3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2050" name="Picture 2" descr="Grafico delle risposte di Moduli. Titolo della domanda: Sesso. Numero di risposte: 254 risposte.">
            <a:extLst>
              <a:ext uri="{FF2B5EF4-FFF2-40B4-BE49-F238E27FC236}">
                <a16:creationId xmlns:a16="http://schemas.microsoft.com/office/drawing/2014/main" id="{51EF53D6-FF64-4065-97E3-82D95AD44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2" b="-6063"/>
          <a:stretch/>
        </p:blipFill>
        <p:spPr bwMode="auto">
          <a:xfrm>
            <a:off x="0" y="757089"/>
            <a:ext cx="7648575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31" y="109017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47777" y="685081"/>
            <a:ext cx="6561398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Nessun cambiamento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7777" y="1668180"/>
            <a:ext cx="7567512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DAD ha rispecchiato ciò che avveniva nella didattica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normale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impegnava prima ha continuato ad impegnarsi. Chi non si impegnava prima si è impegnato ancor meno, limitandosi alla presenza alle lezioni per ottenere le valutazioni.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cambiamenti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meglio e in peggio diversi per ogni alunno. </a:t>
            </a: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24232" y="0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47776" y="685081"/>
            <a:ext cx="598861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Ombre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9743" y="1261145"/>
            <a:ext cx="9793088" cy="615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più attivi gli alunni che solitamente non praticavano attività sportiva fuori dalla scuola, probabilmente perché  i contenuti proposti risultavano adeguati alle loro capacità. Gli stessi contenuti si sono rivelati invece poco stimolanti per gli studenti  abituati a svolgere attività più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impegnative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Molti ragazzi in presenza bravi, dinamici operativi sono crollati di motivazione, altri al contrario, in presenza timidi e riservati hanno trovato il loro spazio, si sono sentiti più apprezzati e </a:t>
            </a:r>
            <a:r>
              <a:rPr lang="it-IT" sz="1800" dirty="0" smtClean="0"/>
              <a:t>considerati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Per </a:t>
            </a:r>
            <a:r>
              <a:rPr lang="it-IT" sz="1800" dirty="0"/>
              <a:t>alcuni alunni la DAD ha fatto emergere qualità e aspetti  che non si erano evidenziati in presenza. Al contrario gli alunni con difficoltà che presentavano aspetti di fragilità in presenza con la DAD hanno avuto grandi </a:t>
            </a:r>
            <a:r>
              <a:rPr lang="it-IT" sz="1800" dirty="0" smtClean="0"/>
              <a:t>difficoltà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1800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A</a:t>
            </a:r>
            <a:r>
              <a:rPr lang="it-IT" sz="1800" dirty="0" smtClean="0"/>
              <a:t>lcuni </a:t>
            </a:r>
            <a:r>
              <a:rPr lang="it-IT" sz="1800" dirty="0"/>
              <a:t>sono stati autonomi e hanno approfondito...altri hanno fatto il minimo indispensabile...alcuni sono scomparsi</a:t>
            </a:r>
            <a:r>
              <a:rPr lang="it-IT" sz="1800" dirty="0" smtClean="0"/>
              <a:t>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8375FA8E-2231-4D6D-806A-13899D796BF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11266" name="Picture 2" descr="Grafico delle risposte di Moduli. Titolo della domanda: La DAD ha  influenzato  il suo modo  comunicare e di relazionarsi con gli studenti. Numero di risposte: 254 risposte.">
            <a:extLst>
              <a:ext uri="{FF2B5EF4-FFF2-40B4-BE49-F238E27FC236}">
                <a16:creationId xmlns:a16="http://schemas.microsoft.com/office/drawing/2014/main" id="{8CF09A2F-6A99-420A-A2B5-9DD20F9E3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 bwMode="auto">
          <a:xfrm>
            <a:off x="0" y="757089"/>
            <a:ext cx="858467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901105"/>
            <a:ext cx="7612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risposto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indichi in che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modo 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303759" y="1578794"/>
            <a:ext cx="9577064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MIGLIORAMENTI</a:t>
            </a:r>
            <a:endParaRPr lang="it-IT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Comunicazione più interattiva,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sintetica</a:t>
            </a:r>
          </a:p>
          <a:p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Linguaggio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semplice 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diretto per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 alta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l'attenzione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avuto modo di parlare di più con loro individualmente e di conoscerli sotto nuovi aspetti creando un rapporto più stretto, quasi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confidenziale</a:t>
            </a:r>
          </a:p>
          <a:p>
            <a:pPr>
              <a:spcAft>
                <a:spcPts val="8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lezioni svolte in orario scolastico, c'è stato uno scambio di email e messaggi durante tutta la giornata per cui li ho sentiti sempre vicini e ho avuto modo di rassicurarli e di dialogare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maggiormente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po' più accogliente/materna (lo sono veramente molto poco col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gruppo</a:t>
            </a:r>
          </a:p>
          <a:p>
            <a:pPr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classe. in presenza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6458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901105"/>
            <a:ext cx="7612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ha risposto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indichi in che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modo 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3759" y="1578794"/>
            <a:ext cx="9577064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800" b="1" dirty="0" smtClean="0"/>
              <a:t>DIFFICOLTA’</a:t>
            </a:r>
            <a:endParaRPr lang="it-IT" sz="180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La </a:t>
            </a:r>
            <a:r>
              <a:rPr lang="it-IT" sz="1800" dirty="0"/>
              <a:t>comunicazione è risultata più distaccata, </a:t>
            </a:r>
            <a:r>
              <a:rPr lang="it-IT" sz="1800" dirty="0" smtClean="0"/>
              <a:t>più superficiale e </a:t>
            </a:r>
            <a:r>
              <a:rPr lang="it-IT" sz="1800" dirty="0"/>
              <a:t>con meno confronti </a:t>
            </a:r>
            <a:r>
              <a:rPr lang="it-IT" sz="1800" dirty="0" smtClean="0"/>
              <a:t>diretti</a:t>
            </a:r>
            <a:endParaRPr lang="it-IT" sz="180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Minore </a:t>
            </a:r>
            <a:r>
              <a:rPr lang="it-IT" sz="1800" dirty="0"/>
              <a:t>capacità mia di relazionarmi a livello </a:t>
            </a:r>
            <a:r>
              <a:rPr lang="it-IT" sz="1800" dirty="0" smtClean="0"/>
              <a:t>umano</a:t>
            </a:r>
          </a:p>
          <a:p>
            <a:pPr>
              <a:spcAft>
                <a:spcPts val="800"/>
              </a:spcAft>
            </a:pPr>
            <a:endParaRPr lang="it-IT" sz="1800" dirty="0" smtClean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Maggiori difficoltà a mantenere i rapporti personali, ma più confronto sulle attività </a:t>
            </a:r>
            <a:endParaRPr lang="it-IT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I rapporti si sono fatti  più </a:t>
            </a:r>
            <a:r>
              <a:rPr lang="it-IT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Non </a:t>
            </a:r>
            <a:r>
              <a:rPr lang="it-IT" sz="1800" dirty="0"/>
              <a:t>si potevano affrontare argomenti troppo personali ma ci si manteneva sempre sul </a:t>
            </a:r>
            <a:r>
              <a:rPr lang="it-IT" sz="1800" dirty="0" smtClean="0"/>
              <a:t>generico</a:t>
            </a:r>
          </a:p>
          <a:p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Siamo </a:t>
            </a: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stati costretti spesso ad utilizzare WhatsApp per coinvolgere e stimolare </a:t>
            </a:r>
            <a:endParaRPr lang="it-IT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anche </a:t>
            </a: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personalmente alcuni studenti meno </a:t>
            </a:r>
            <a:r>
              <a:rPr lang="it-IT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interessati</a:t>
            </a:r>
          </a:p>
          <a:p>
            <a:pPr>
              <a:spcAft>
                <a:spcPts val="800"/>
              </a:spcAft>
            </a:pPr>
            <a:endParaRPr lang="it-IT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06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CF446B56-455C-4C0A-BE33-E4960FAFA8F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12290" name="Picture 2" descr="Grafico delle risposte di Moduli. Titolo della domanda: Indichi in che misura si ritiene soddisfatto della relazione educativa e personale  che è riuscito a mantenere  con  i suoi  studenti nella DAD. Numero di risposte: 254 risposte.">
            <a:extLst>
              <a:ext uri="{FF2B5EF4-FFF2-40B4-BE49-F238E27FC236}">
                <a16:creationId xmlns:a16="http://schemas.microsoft.com/office/drawing/2014/main" id="{1FB229BF-6E59-4AF4-9AAB-18AA4B4D0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5"/>
          <a:stretch/>
        </p:blipFill>
        <p:spPr bwMode="auto">
          <a:xfrm>
            <a:off x="87735" y="757089"/>
            <a:ext cx="980881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E9203BDE-379F-483C-A55F-C78843549E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13314" name="Picture 2" descr="Grafico delle risposte di Moduli. Titolo della domanda: Indichi in che misura si ritiene soddisfatto delle attività didattiche che è riuscito  a realizzare con i suoi  studenti  nella DAD. Numero di risposte: 254 risposte.">
            <a:extLst>
              <a:ext uri="{FF2B5EF4-FFF2-40B4-BE49-F238E27FC236}">
                <a16:creationId xmlns:a16="http://schemas.microsoft.com/office/drawing/2014/main" id="{014BE41B-958C-432D-ABA1-E4CED1757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1" y="757089"/>
            <a:ext cx="103430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735" y="6458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31751" y="613073"/>
            <a:ext cx="7783537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  ritiene opportuno può  fornirci   ulteriori  informazioni legate  alla sua attività di docente nel corso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dell’emergenza (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negativo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79822" y="2197249"/>
            <a:ext cx="7135465" cy="337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/>
              <a:t>Sono </a:t>
            </a:r>
            <a:r>
              <a:rPr lang="it-IT" sz="1800" dirty="0"/>
              <a:t>l’unica su 6 docenti che ha scelto di far pratica: i miei colleghi si rifiutano e rifiuteranno ancora </a:t>
            </a:r>
            <a:endParaRPr lang="it-IT" sz="18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/>
              <a:t>	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È stata un'esperienza terribile. L'educazione fisica vuole il contatto diretto con gli alunni. </a:t>
            </a:r>
            <a:r>
              <a:rPr lang="it-IT" sz="1800" dirty="0" smtClean="0"/>
              <a:t>Assolutamente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/>
              <a:t>	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Estremamente poco educativa e assolutamente inadeguata per l'attività motoria.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45902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757089"/>
            <a:ext cx="771152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  ritiene opportuno può  fornirci   ulteriori  informazioni legate  alla sua attività di docente nel corso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dell’emergenza (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positivo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3759" y="1767043"/>
            <a:ext cx="9433048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CONSAPEVOLEZZA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/>
              <a:t>L'attività </a:t>
            </a:r>
            <a:r>
              <a:rPr lang="it-IT" sz="1800" dirty="0"/>
              <a:t>della palestra non può essere assolutamente sostituita dalla </a:t>
            </a:r>
            <a:r>
              <a:rPr lang="it-IT" sz="1800" dirty="0" err="1" smtClean="0"/>
              <a:t>dad</a:t>
            </a:r>
            <a:r>
              <a:rPr lang="it-IT" sz="1800" dirty="0" smtClean="0"/>
              <a:t> </a:t>
            </a:r>
            <a:r>
              <a:rPr lang="it-IT" sz="1800" dirty="0"/>
              <a:t>ma nel caso la cosa si dovesse ripetere sarà necessario ripristinarla.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 flipH="1">
            <a:off x="231750" y="2917329"/>
            <a:ext cx="9865096" cy="136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IMPEGNO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/>
              <a:t>È </a:t>
            </a:r>
            <a:r>
              <a:rPr lang="it-IT" sz="1800" dirty="0"/>
              <a:t>stata una sfida coinvolgente e arricchente, ma devastante per la quantità di ore trascorse al PC!!! </a:t>
            </a:r>
            <a:r>
              <a:rPr lang="it-IT" dirty="0"/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1750" y="4141465"/>
            <a:ext cx="9217025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CRESCITA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/>
              <a:t>La </a:t>
            </a:r>
            <a:r>
              <a:rPr lang="it-IT" sz="1800" dirty="0"/>
              <a:t>DAD è stata un'occasione per approfondire le conoscenze sull'uso di piattaforme e soprattutto sull'esperienza delle video-lezioni che ho trovato utile 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9744" y="5509275"/>
            <a:ext cx="8280920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RELAZIONE, SUPPORTO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/>
              <a:t>io </a:t>
            </a:r>
            <a:r>
              <a:rPr lang="it-IT" sz="1800" dirty="0"/>
              <a:t>credo che sia stato molto importante far sentire ai ragazzi, la presenza della scuola. Deve rimanere un riferimento forte e sicuro.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82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407" y="0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757089"/>
            <a:ext cx="771152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  ritiene opportuno può  fornirci   ulteriori  informazioni legate  alla sua attività di docente nel corso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dell’emergenza (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positivo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3759" y="1767043"/>
            <a:ext cx="63104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3759" y="2592588"/>
            <a:ext cx="583437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3759" y="3418133"/>
            <a:ext cx="651481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776" y="4243678"/>
            <a:ext cx="69721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1751" y="1714658"/>
            <a:ext cx="10153128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/>
              <a:t>Durante </a:t>
            </a:r>
            <a:r>
              <a:rPr lang="it-IT" sz="1800" dirty="0"/>
              <a:t>il periodo emergenziale si sono rafforzati i rapporti di collaborazione </a:t>
            </a:r>
            <a:r>
              <a:rPr lang="it-IT" sz="1800" dirty="0" smtClean="0"/>
              <a:t>tra  </a:t>
            </a:r>
            <a:r>
              <a:rPr lang="it-IT" sz="1800" dirty="0"/>
              <a:t>colleghi e ciò ha permesso di proporre ai ragazzi diverse attività multi e pluridisciplinari.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 flipH="1">
            <a:off x="231751" y="3169668"/>
            <a:ext cx="9433047" cy="252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INNOVAZIONE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CAMBIAMENTO,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Credo </a:t>
            </a:r>
            <a:r>
              <a:rPr lang="it-IT" sz="1800" dirty="0"/>
              <a:t>di utilizzare la DAD anche in futuro per ampliare le proposte del normale ed esiguo orario </a:t>
            </a:r>
            <a:r>
              <a:rPr lang="it-IT" sz="1800" dirty="0" smtClean="0"/>
              <a:t>scolastico.</a:t>
            </a:r>
            <a:r>
              <a:rPr lang="it-IT" sz="1800" dirty="0"/>
              <a:t> </a:t>
            </a:r>
            <a:endParaRPr lang="it-IT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Ho </a:t>
            </a:r>
            <a:r>
              <a:rPr lang="it-IT" sz="1800" dirty="0"/>
              <a:t>creato molto materiale didattico utile per il prossimo </a:t>
            </a:r>
            <a:r>
              <a:rPr lang="it-IT" sz="1800" dirty="0" smtClean="0"/>
              <a:t>anno.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 È  </a:t>
            </a:r>
            <a:r>
              <a:rPr lang="it-IT" sz="1800" dirty="0"/>
              <a:t>stata  una   ricerca continua di alternative</a:t>
            </a:r>
            <a:r>
              <a:rPr lang="it-IT" dirty="0"/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5767" y="5221585"/>
            <a:ext cx="8280920" cy="202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SCELTE   DIDATTICHE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Le lezioni a distanza devono essere diversificate per mantenere costante il livello di attenzione e la </a:t>
            </a:r>
            <a:r>
              <a:rPr lang="it-IT" sz="1800" dirty="0" smtClean="0"/>
              <a:t>partecipazione.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/>
              <a:t>Creare </a:t>
            </a:r>
            <a:r>
              <a:rPr lang="it-IT" sz="1800" dirty="0"/>
              <a:t>una attività pratica in poco spazio con esercizi semplici adatti a tutti gli alunni 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0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1405161"/>
            <a:ext cx="74168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253033"/>
            <a:ext cx="10797676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1045121"/>
            <a:ext cx="77115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  ritiene opportuno può  fornirci   ulteriori  informazioni legate  alla sua attività di docente nel corso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dell’emergenza (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positivo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3759" y="1767043"/>
            <a:ext cx="63104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3759" y="2592588"/>
            <a:ext cx="583437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3759" y="3418133"/>
            <a:ext cx="651481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776" y="4243678"/>
            <a:ext cx="69721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 flipH="1">
            <a:off x="303758" y="2884016"/>
            <a:ext cx="9361040" cy="93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3757" y="2341265"/>
            <a:ext cx="8136906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 SUL CAMPO</a:t>
            </a: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/>
              <a:t>Credo che nella globale difficoltà l’esercizio della  funzione docente nel corso dell' emergenza ci ha per molti versi arricchiti ed aperto gli occhi a nuove prospettive. Adesso possiamo prendere in considerazione  modalità di insegnamento che prima non riuscivamo a vedere, possiamo raggiungere studenti che hanno difficoltà nella frequenza scolastica ed interessarli, inoltre si può pensare di utilizzare metodologie di home fitness in spazi stretti e </a:t>
            </a:r>
            <a:r>
              <a:rPr lang="it-IT" sz="1800" dirty="0" smtClean="0"/>
              <a:t>angusti anche a scuola. </a:t>
            </a:r>
            <a:r>
              <a:rPr lang="it-IT" sz="1800" dirty="0"/>
              <a:t>Secondo la mia esperienza professionale considero la </a:t>
            </a:r>
            <a:r>
              <a:rPr lang="it-IT" sz="1800" dirty="0" err="1"/>
              <a:t>dad</a:t>
            </a:r>
            <a:r>
              <a:rPr lang="it-IT" sz="1800" dirty="0"/>
              <a:t> durante l' emergenza covid-19 come un </a:t>
            </a:r>
            <a:r>
              <a:rPr lang="it-IT" sz="2000" b="1" dirty="0"/>
              <a:t>corso di aggiornamento permanente</a:t>
            </a:r>
            <a:r>
              <a:rPr lang="it-IT" sz="1800" dirty="0"/>
              <a:t> assolutamente necessario a noi docenti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21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735" y="-13370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685081"/>
            <a:ext cx="9145016" cy="595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CONCLUSIONI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esiti di questa indagine aprono una finestra sul futuro da cui e possibile intravedere: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n’accelerazione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cambiamento e docenti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pronti e capaci  ad  affrontare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situazioni nuove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forte crescita  personale e professionale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(prosecuzione per chi si è messo già in cammino autonomamente in emergenza  e  inizio          	indifferibile di un nuovo corso  per tutti gli altri 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ositive contaminazioni  delle esperienze realizzate in emergenza sulle future  attività didattiche   in presenza e non solo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ossibilità di  progettare attività motorie da far realizzare   autonomamente  agli studenti nell’extra scuola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50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3759" y="901106"/>
            <a:ext cx="9289032" cy="321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UNA CONDIZIONE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docenti non </a:t>
            </a:r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dovranno più essere   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lasciati soli</a:t>
            </a:r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!!!!</a:t>
            </a:r>
            <a:endParaRPr lang="it-IT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supporto istituzionale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attenzione da parte del CONI e delle federazioni sportive nazionali  nei confronti dell’educazione fisica e lo sport scolastico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occasioni  di formazione/aggiornamento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adeguati, all’aperto  ed  al chiuso, sia per svolgere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sicurezza le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che per  migliorare la qualità dell’azione didattica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88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25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1184350"/>
            <a:ext cx="7344816" cy="51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zione Cover Corso Docenti A4 2019-2.jpg" descr="/Volumes/MONICA MY/Lavori/ULTIMO/FIDAL/CORSI DOCENTI/CORSO DOCENTI MILANO 2019/Presentazione base Corso Docenti/Presentazione Cover Corso Docenti A4 2019-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7776" y="685081"/>
            <a:ext cx="604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1" y="1085191"/>
            <a:ext cx="7480243" cy="514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7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1C0F6473-4487-40A4-8688-2A06BBA984F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pic>
        <p:nvPicPr>
          <p:cNvPr id="3074" name="Picture 2" descr="Grafico delle risposte di Moduli. Titolo della domanda: Per la sua connessione a internet ha avuto a disposizione  giga. Numero di risposte: 254 risposte.">
            <a:extLst>
              <a:ext uri="{FF2B5EF4-FFF2-40B4-BE49-F238E27FC236}">
                <a16:creationId xmlns:a16="http://schemas.microsoft.com/office/drawing/2014/main" id="{84FE459F-BA25-4BC5-8622-498A7022C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8" b="-2859"/>
          <a:stretch/>
        </p:blipFill>
        <p:spPr bwMode="auto">
          <a:xfrm>
            <a:off x="0" y="757090"/>
            <a:ext cx="77205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sentazione Cover Corso Docenti A4 2019-2.jpg" descr="/Volumes/MONICA MY/Lavori/ULTIMO/FIDAL/CORSI DOCENTI/CORSO DOCENTI MILANO 2019/Presentazione base Corso Docenti/Presentazione Cover Corso Docenti A4 2019-2.jpg">
            <a:extLst>
              <a:ext uri="{FF2B5EF4-FFF2-40B4-BE49-F238E27FC236}">
                <a16:creationId xmlns:a16="http://schemas.microsoft.com/office/drawing/2014/main" id="{11ACC65E-D851-4C6A-AB93-A4B240F5B06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972" y="-26140"/>
            <a:ext cx="10688638" cy="7556392"/>
          </a:xfrm>
          <a:prstGeom prst="rect">
            <a:avLst/>
          </a:prstGeom>
        </p:spPr>
      </p:pic>
      <p:pic>
        <p:nvPicPr>
          <p:cNvPr id="4098" name="Picture 2" descr="Grafico delle risposte di Moduli. Titolo della domanda: Durante le videoconferenze il segnale di connessione è stato mediamente. Numero di risposte: 254 risposte.">
            <a:extLst>
              <a:ext uri="{FF2B5EF4-FFF2-40B4-BE49-F238E27FC236}">
                <a16:creationId xmlns:a16="http://schemas.microsoft.com/office/drawing/2014/main" id="{635AF463-AD64-4EB1-9CA4-5983E0A86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401" b="11552"/>
          <a:stretch/>
        </p:blipFill>
        <p:spPr bwMode="auto">
          <a:xfrm>
            <a:off x="-1" y="757089"/>
            <a:ext cx="77925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2197</Words>
  <Application>Microsoft Office PowerPoint</Application>
  <PresentationFormat>Personalizzato</PresentationFormat>
  <Paragraphs>318</Paragraphs>
  <Slides>53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MacBook</dc:creator>
  <cp:lastModifiedBy>Hewlett-Packard Company</cp:lastModifiedBy>
  <cp:revision>123</cp:revision>
  <dcterms:created xsi:type="dcterms:W3CDTF">2019-10-01T09:54:01Z</dcterms:created>
  <dcterms:modified xsi:type="dcterms:W3CDTF">2020-09-06T11:56:01Z</dcterms:modified>
</cp:coreProperties>
</file>